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340" r:id="rId4"/>
    <p:sldId id="503" r:id="rId5"/>
    <p:sldId id="506" r:id="rId6"/>
    <p:sldId id="507" r:id="rId7"/>
    <p:sldId id="367" r:id="rId8"/>
    <p:sldId id="370" r:id="rId9"/>
    <p:sldId id="373" r:id="rId10"/>
    <p:sldId id="386" r:id="rId11"/>
    <p:sldId id="374" r:id="rId12"/>
    <p:sldId id="387" r:id="rId13"/>
    <p:sldId id="388" r:id="rId14"/>
    <p:sldId id="395" r:id="rId15"/>
    <p:sldId id="398" r:id="rId16"/>
    <p:sldId id="390" r:id="rId17"/>
    <p:sldId id="405" r:id="rId18"/>
    <p:sldId id="508" r:id="rId19"/>
    <p:sldId id="401" r:id="rId20"/>
    <p:sldId id="392" r:id="rId21"/>
    <p:sldId id="419" r:id="rId22"/>
    <p:sldId id="411" r:id="rId23"/>
    <p:sldId id="509" r:id="rId24"/>
    <p:sldId id="410" r:id="rId25"/>
    <p:sldId id="420" r:id="rId26"/>
    <p:sldId id="413" r:id="rId27"/>
    <p:sldId id="510" r:id="rId28"/>
    <p:sldId id="408" r:id="rId29"/>
    <p:sldId id="421" r:id="rId30"/>
    <p:sldId id="415" r:id="rId31"/>
    <p:sldId id="511" r:id="rId32"/>
    <p:sldId id="409" r:id="rId33"/>
    <p:sldId id="422" r:id="rId34"/>
    <p:sldId id="407" r:id="rId35"/>
    <p:sldId id="399" r:id="rId36"/>
    <p:sldId id="512" r:id="rId37"/>
    <p:sldId id="391" r:id="rId38"/>
    <p:sldId id="406" r:id="rId39"/>
    <p:sldId id="403" r:id="rId40"/>
    <p:sldId id="513" r:id="rId41"/>
    <p:sldId id="393" r:id="rId42"/>
    <p:sldId id="397" r:id="rId43"/>
    <p:sldId id="383" r:id="rId44"/>
    <p:sldId id="384" r:id="rId45"/>
    <p:sldId id="426" r:id="rId46"/>
    <p:sldId id="424" r:id="rId47"/>
    <p:sldId id="504" r:id="rId48"/>
    <p:sldId id="505" r:id="rId49"/>
    <p:sldId id="366" r:id="rId5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707"/>
    <a:srgbClr val="EF3120"/>
    <a:srgbClr val="0E8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Gesamtenergiebedarf von Rita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E3-4671-9358-E5E4681B756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E3-4671-9358-E5E4681B756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E3-4671-9358-E5E4681B756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Grundumsatz</c:v>
                </c:pt>
                <c:pt idx="1">
                  <c:v>Leistungsumsatz</c:v>
                </c:pt>
                <c:pt idx="2">
                  <c:v>Energieverbrauch Verdauung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1527</c:v>
                </c:pt>
                <c:pt idx="1">
                  <c:v>610</c:v>
                </c:pt>
                <c:pt idx="2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D-4109-818C-58D4672585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23737572125755E-3"/>
          <c:y val="0.7799772726555656"/>
          <c:w val="0.95028387908510414"/>
          <c:h val="0.199987747637081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A0412-3131-4672-9638-5AD1E92CF39F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B3C11-A625-4157-B872-C0094F5598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24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B3C11-A625-4157-B872-C0094F559839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229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8AC17-0CDF-B637-0940-A68CDCCBF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4D1DD-FD10-C094-9426-9484166ED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14828D-F555-3D59-4594-FDEE2D942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2C84A6-F3F4-2CAF-AFA1-CCB690319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94B08E-55AA-4B13-40F3-205579A8E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976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5960D8-BF5E-8BB5-E711-806B03865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2C0359-307A-377D-FAC3-9B6FFA73E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1B2DA5-626C-495B-357F-BE065CC04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14B429-6EC6-BB06-4F71-FB5D5815D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1FCD07-01E0-E55B-4ADC-1BCDE2FEC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8281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BABCE93-C3B4-BC2C-78D7-FBA4FC6081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0F02983-4A27-5A50-EA59-F21D46703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85E628-25FD-A561-14CB-1142F7250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BD609F-534A-3A4C-EA7F-ACC093B84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46FE26-A44F-CA62-B912-C02E2068F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99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C8544-BE2B-A849-68A3-0351EAE0E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371E72-8235-509B-3B88-041254435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DFA4C6-1CE0-2F54-9E6A-7455EE21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B332B2-690C-C27A-FF0B-1E05993ED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D21184-61BF-3645-8843-8FCE63747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82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5C92B-1288-52EF-B4DB-803C2FC98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073F15-DB66-7A5A-4084-B194A9123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EDC220-F669-BFAC-BADA-1E50B883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597085-86AD-5797-47FE-AF43B88FC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E15FF0-75CB-D687-A2C1-49675BE0A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3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0F8D2-1D26-477A-8776-8CAB86E0F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BC8DE2-C442-A6DF-351F-2C5E5EFF7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815A488-A113-EC0E-8FD7-4F56DF10E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02351D8-5A02-5CE6-165C-70330CA73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4F9207-420D-FCE5-0E19-F936D5039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0E3DC37-CCD6-AEDC-E375-442846AE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5057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26A59-8C9B-6146-9C2E-0F62E3DE9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0DFB5E-4870-6518-A249-84020A0F7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D06CBD8-5423-4593-120B-569F1C136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8AE9931-E02A-B33B-5A51-F88562E07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9C41EB7-224D-B8C0-549D-02C6158F7B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15156EE-A56F-4018-64EA-CE4EF265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C3FD207-7E6B-9AC6-425A-10BFDDFD3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D232254-B763-1F6D-CA0B-CC5B5F221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35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9E5C8-A09B-3767-4F6B-CCD7AD55C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D48F973-3536-F8E4-D1EE-78449D0B1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4B6DDB-3630-773E-94D9-8956997B0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3F658F4-34B3-EF29-44DC-9D87E69E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28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05B03CC-9FB8-31AA-B603-E140C2016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7DEA3A-BF9F-B50A-0A49-0B5FEDB8C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1E9788-235D-5DC5-C031-F5A845328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164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AEE3D3-CEEC-E86C-F7D6-E11069AD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30C82F-3E09-7124-D4BE-AE8DEAB46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32BD9B6-0EF0-9248-AAA7-7AA42DD61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1D23D59-D9B2-2BFB-F120-2F4CE452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51A3A4-38AF-4097-FCC8-7E1FBF59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FCC402-7240-0361-F6D0-E655028B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70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18C66D-B4BA-7850-4D47-47630316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454477E-6A4A-6D3D-7C5E-1A66043A58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B38E86-2B24-A94C-3FC8-A72AE5B14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8A01F7-516C-265B-EF87-5EAC1B6F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F419B4-31A2-1411-7261-E230F04FE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D3FAD4-0EC0-E1C5-8E12-9AD50DFE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91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3EAE96-ECFB-E5AC-0062-C973171E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6EBBC8-7368-4EC3-A6A6-EE2B7C593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675227-ACE0-53A1-EF71-846A6161B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C95DB1-5F62-4D97-868A-DEAF67682400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90010B-CDC1-BD3F-0D47-208FEB242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5C7268-0CD8-3C3D-40EE-6F90877C6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9019D9-C545-4004-ABDF-3554273A75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98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C39E25-C061-4591-9861-A03E331FF0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Kurseinheit 4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87C610D-625D-2D49-356A-48BC6FAC53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613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E03F97B-DE5B-0DFC-4650-D46FE0AED769}"/>
              </a:ext>
            </a:extLst>
          </p:cNvPr>
          <p:cNvSpPr/>
          <p:nvPr/>
        </p:nvSpPr>
        <p:spPr>
          <a:xfrm>
            <a:off x="7990114" y="1224643"/>
            <a:ext cx="3973286" cy="48822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2B8E41-C07E-B7F7-A645-E712F593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Beispiel: Rita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5848EC-2EA2-14CD-CC1C-CC3F5A33B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02286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2400" dirty="0"/>
              <a:t>Rita: 90 kg, 170 cm, 55 Jahre, arbeitet als Bürokauffrau</a:t>
            </a:r>
          </a:p>
          <a:p>
            <a:pPr marL="0" indent="0">
              <a:buNone/>
            </a:pPr>
            <a:r>
              <a:rPr lang="de-DE" sz="2400" b="1" dirty="0"/>
              <a:t>Grundumsatz</a:t>
            </a:r>
          </a:p>
          <a:p>
            <a:r>
              <a:rPr lang="de-DE" sz="2400" dirty="0"/>
              <a:t>(10 × Gewicht in kg) + (6,25 × Größe in cm) − (5 × Alter in Jahren) − 161</a:t>
            </a:r>
          </a:p>
          <a:p>
            <a:r>
              <a:rPr lang="de-DE" sz="2400" dirty="0"/>
              <a:t>(10 × 90 kg) + (6,25 × 170 cm) − (5 × 55 Jahre) − 161 = </a:t>
            </a:r>
            <a:r>
              <a:rPr lang="de-DE" sz="2400" b="1" dirty="0">
                <a:solidFill>
                  <a:schemeClr val="accent5"/>
                </a:solidFill>
              </a:rPr>
              <a:t>1</a:t>
            </a:r>
            <a:r>
              <a:rPr lang="de-DE" sz="2400" b="1" dirty="0">
                <a:solidFill>
                  <a:schemeClr val="accent5"/>
                </a:solidFill>
                <a:sym typeface="Wingdings" panose="05000000000000000000" pitchFamily="2" charset="2"/>
              </a:rPr>
              <a:t>527 kcal pro Tag</a:t>
            </a:r>
            <a:endParaRPr lang="de-DE" sz="24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DE" sz="2400" b="1" dirty="0"/>
              <a:t>Leistungsumsatz</a:t>
            </a:r>
          </a:p>
          <a:p>
            <a:r>
              <a:rPr lang="de-DE" sz="2400" dirty="0"/>
              <a:t>Grundumsatz * Faktor für ausschließlich sitzende Tätigkeit </a:t>
            </a:r>
          </a:p>
          <a:p>
            <a:r>
              <a:rPr lang="de-DE" sz="2400" dirty="0">
                <a:sym typeface="Wingdings" panose="05000000000000000000" pitchFamily="2" charset="2"/>
              </a:rPr>
              <a:t>1526 kcal * 0,4 = </a:t>
            </a:r>
            <a:r>
              <a:rPr lang="de-DE" sz="2400" b="1" dirty="0">
                <a:solidFill>
                  <a:schemeClr val="accent5"/>
                </a:solidFill>
                <a:sym typeface="Wingdings" panose="05000000000000000000" pitchFamily="2" charset="2"/>
              </a:rPr>
              <a:t>610 kcal pro Tag</a:t>
            </a:r>
          </a:p>
          <a:p>
            <a:pPr marL="0" indent="0">
              <a:buNone/>
            </a:pPr>
            <a:r>
              <a:rPr lang="de-DE" sz="2400" b="1" dirty="0">
                <a:sym typeface="Wingdings" panose="05000000000000000000" pitchFamily="2" charset="2"/>
              </a:rPr>
              <a:t>Energieverbrauch durch Verdauung</a:t>
            </a:r>
          </a:p>
          <a:p>
            <a:r>
              <a:rPr lang="de-DE" sz="2400" dirty="0">
                <a:solidFill>
                  <a:prstClr val="black"/>
                </a:solidFill>
              </a:rPr>
              <a:t>10% der aufgenommenen Energie durch die Nahrung in kcal</a:t>
            </a:r>
          </a:p>
          <a:p>
            <a:r>
              <a:rPr lang="de-DE" sz="2400" dirty="0">
                <a:solidFill>
                  <a:prstClr val="black"/>
                </a:solidFill>
              </a:rPr>
              <a:t>3000 kcal * 10% = </a:t>
            </a:r>
            <a:r>
              <a:rPr lang="de-DE" sz="2400" b="1" dirty="0">
                <a:solidFill>
                  <a:schemeClr val="accent5"/>
                </a:solidFill>
              </a:rPr>
              <a:t>300 kcal</a:t>
            </a:r>
          </a:p>
          <a:p>
            <a:pPr marL="0" indent="0">
              <a:buNone/>
            </a:pPr>
            <a:r>
              <a:rPr lang="de-DE" sz="2400" b="1" dirty="0">
                <a:solidFill>
                  <a:prstClr val="black"/>
                </a:solidFill>
              </a:rPr>
              <a:t>Gesamtenergiebedarf</a:t>
            </a:r>
          </a:p>
          <a:p>
            <a:r>
              <a:rPr lang="de-DE" sz="2400" dirty="0">
                <a:solidFill>
                  <a:prstClr val="black"/>
                </a:solidFill>
              </a:rPr>
              <a:t>Grundumsatz + Leistungsumsatz + Energieverbrauch Verdauung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1527</a:t>
            </a:r>
            <a:r>
              <a:rPr lang="de-DE" sz="2400" dirty="0">
                <a:solidFill>
                  <a:prstClr val="black"/>
                </a:solidFill>
              </a:rPr>
              <a:t> + </a:t>
            </a:r>
            <a:r>
              <a:rPr lang="de-DE" sz="2400" b="1" dirty="0">
                <a:solidFill>
                  <a:schemeClr val="accent5"/>
                </a:solidFill>
              </a:rPr>
              <a:t>610</a:t>
            </a:r>
            <a:r>
              <a:rPr lang="de-DE" sz="2400" dirty="0">
                <a:solidFill>
                  <a:prstClr val="black"/>
                </a:solidFill>
              </a:rPr>
              <a:t> + </a:t>
            </a:r>
            <a:r>
              <a:rPr lang="de-DE" sz="2400" b="1" dirty="0">
                <a:solidFill>
                  <a:schemeClr val="accent5"/>
                </a:solidFill>
              </a:rPr>
              <a:t>300</a:t>
            </a:r>
            <a:r>
              <a:rPr lang="de-DE" sz="2400" dirty="0">
                <a:solidFill>
                  <a:prstClr val="black"/>
                </a:solidFill>
              </a:rPr>
              <a:t> = </a:t>
            </a:r>
            <a:r>
              <a:rPr lang="de-DE" sz="2400" b="1" dirty="0">
                <a:solidFill>
                  <a:schemeClr val="accent5"/>
                </a:solidFill>
              </a:rPr>
              <a:t>2437</a:t>
            </a:r>
            <a:r>
              <a:rPr lang="de-DE" sz="2400" dirty="0">
                <a:solidFill>
                  <a:prstClr val="black"/>
                </a:solidFill>
              </a:rPr>
              <a:t> kcal pro Tag</a:t>
            </a:r>
          </a:p>
          <a:p>
            <a:endParaRPr lang="de-DE" sz="2400" dirty="0">
              <a:sym typeface="Wingdings" panose="05000000000000000000" pitchFamily="2" charset="2"/>
            </a:endParaRPr>
          </a:p>
          <a:p>
            <a:endParaRPr lang="de-DE" sz="2400" dirty="0"/>
          </a:p>
          <a:p>
            <a:endParaRPr lang="de-DE" sz="2400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23752FE2-AEEA-B37F-F240-15B0A7AD6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778682"/>
              </p:ext>
            </p:extLst>
          </p:nvPr>
        </p:nvGraphicFramePr>
        <p:xfrm>
          <a:off x="7826827" y="1527325"/>
          <a:ext cx="4325257" cy="4476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C116D1E3-C35A-4A03-42E5-55F5607CAAD4}"/>
              </a:ext>
            </a:extLst>
          </p:cNvPr>
          <p:cNvSpPr txBox="1"/>
          <p:nvPr/>
        </p:nvSpPr>
        <p:spPr>
          <a:xfrm>
            <a:off x="838200" y="6176963"/>
            <a:ext cx="9808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! Energiebilanz lässt sich nicht 100% genau bestimmen – nur Näherungswerte!</a:t>
            </a:r>
          </a:p>
        </p:txBody>
      </p:sp>
    </p:spTree>
    <p:extLst>
      <p:ext uri="{BB962C8B-B14F-4D97-AF65-F5344CB8AC3E}">
        <p14:creationId xmlns:p14="http://schemas.microsoft.com/office/powerpoint/2010/main" val="3739945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94E479A8-C53C-D596-7143-86242A5CB6CC}"/>
              </a:ext>
            </a:extLst>
          </p:cNvPr>
          <p:cNvSpPr/>
          <p:nvPr/>
        </p:nvSpPr>
        <p:spPr>
          <a:xfrm>
            <a:off x="7630886" y="1774371"/>
            <a:ext cx="3418114" cy="39134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Waage Symbol Vektor. Waage Illustration unterzeichnen. Balance Symbol. Waage  Logo. 23731909 Vektor Kunst bei Vecteezy">
            <a:extLst>
              <a:ext uri="{FF2B5EF4-FFF2-40B4-BE49-F238E27FC236}">
                <a16:creationId xmlns:a16="http://schemas.microsoft.com/office/drawing/2014/main" id="{F5C52D2A-1814-CB8C-3EC7-466FE771FBA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rgbClr val="156082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>
          <a:xfrm flipH="1">
            <a:off x="6785957" y="806976"/>
            <a:ext cx="5143500" cy="51435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8F85BE0-B2D1-D193-2E93-F9E7191B6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Beispiel: Rita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3E467398-4EC5-A21B-4DDF-D07DC9CBCD1C}"/>
              </a:ext>
            </a:extLst>
          </p:cNvPr>
          <p:cNvSpPr txBox="1">
            <a:spLocks/>
          </p:cNvSpPr>
          <p:nvPr/>
        </p:nvSpPr>
        <p:spPr>
          <a:xfrm>
            <a:off x="7341222" y="1825625"/>
            <a:ext cx="61994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2000" dirty="0"/>
          </a:p>
          <a:p>
            <a:endParaRPr lang="de-DE" sz="2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3EFFD58-DAED-56FF-AED1-2FA8CD0E23EF}"/>
              </a:ext>
            </a:extLst>
          </p:cNvPr>
          <p:cNvSpPr txBox="1"/>
          <p:nvPr/>
        </p:nvSpPr>
        <p:spPr>
          <a:xfrm>
            <a:off x="7849639" y="3640482"/>
            <a:ext cx="1134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/>
                </a:solidFill>
              </a:rPr>
              <a:t>3000 kcal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A040D4B-EEA6-3C2D-BA9F-9AD454792409}"/>
              </a:ext>
            </a:extLst>
          </p:cNvPr>
          <p:cNvSpPr txBox="1"/>
          <p:nvPr/>
        </p:nvSpPr>
        <p:spPr>
          <a:xfrm>
            <a:off x="9772650" y="3194060"/>
            <a:ext cx="1134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5"/>
                </a:solidFill>
              </a:rPr>
              <a:t>2437 kcal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BF3D83E-6ABB-9386-9950-59D2A0F14F2D}"/>
              </a:ext>
            </a:extLst>
          </p:cNvPr>
          <p:cNvSpPr txBox="1"/>
          <p:nvPr/>
        </p:nvSpPr>
        <p:spPr>
          <a:xfrm>
            <a:off x="8566080" y="4508973"/>
            <a:ext cx="1583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/>
                </a:solidFill>
              </a:rPr>
              <a:t>Energiebilanz:</a:t>
            </a:r>
          </a:p>
          <a:p>
            <a:pPr algn="ctr"/>
            <a:r>
              <a:rPr lang="de-DE" dirty="0">
                <a:solidFill>
                  <a:schemeClr val="accent5"/>
                </a:solidFill>
              </a:rPr>
              <a:t>+ 563 kcal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365650B-EEDF-7BCC-B12D-71F24C33A18F}"/>
              </a:ext>
            </a:extLst>
          </p:cNvPr>
          <p:cNvSpPr txBox="1"/>
          <p:nvPr/>
        </p:nvSpPr>
        <p:spPr>
          <a:xfrm rot="20899738">
            <a:off x="8363813" y="2128329"/>
            <a:ext cx="198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/>
                </a:solidFill>
              </a:rPr>
              <a:t>Gewicht nimmt zu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E5F6C43-E1F8-81EA-DC40-CDFB2F49C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004" y="1818555"/>
            <a:ext cx="6199414" cy="4351338"/>
          </a:xfrm>
        </p:spPr>
        <p:txBody>
          <a:bodyPr>
            <a:normAutofit/>
          </a:bodyPr>
          <a:lstStyle/>
          <a:p>
            <a:r>
              <a:rPr lang="de-DE" sz="1800" dirty="0">
                <a:sym typeface="Wingdings" panose="05000000000000000000" pitchFamily="2" charset="2"/>
              </a:rPr>
              <a:t>Rita nimmt mehr Kalorien zu sich, als sie verbraucht</a:t>
            </a:r>
          </a:p>
          <a:p>
            <a:pPr marL="0" indent="0">
              <a:buNone/>
            </a:pPr>
            <a:r>
              <a:rPr lang="de-DE" sz="1800" b="1" dirty="0">
                <a:sym typeface="Wingdings" panose="05000000000000000000" pitchFamily="2" charset="2"/>
              </a:rPr>
              <a:t>Mögliche Ansatzpunkte: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Weniger Kalorien </a:t>
            </a:r>
            <a:r>
              <a:rPr lang="de-DE" sz="1800" dirty="0"/>
              <a:t>essen/trinken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Empfehlung</a:t>
            </a:r>
            <a:r>
              <a:rPr lang="de-DE" sz="1800" dirty="0"/>
              <a:t> zum Abnehmen: Kaloriendefizit von 500-600 kcal </a:t>
            </a:r>
          </a:p>
          <a:p>
            <a:pPr lvl="1"/>
            <a:r>
              <a:rPr lang="de-DE" sz="1600" dirty="0"/>
              <a:t>Z.B. 2437 – 500 = 1937 kcal</a:t>
            </a:r>
          </a:p>
          <a:p>
            <a:pPr lvl="1"/>
            <a:r>
              <a:rPr lang="de-DE" sz="1600" dirty="0"/>
              <a:t>Z.B. 2437 – 600 = 1837 kcal</a:t>
            </a:r>
          </a:p>
          <a:p>
            <a:pPr lvl="1"/>
            <a:r>
              <a:rPr lang="de-DE" sz="1600" dirty="0"/>
              <a:t>Statt 3000 kcal pro Tag müsste Rita nun ca. 1100 kcal pro Tag einsparen und nur noch 1837-1937 kcal pro Tag essen/trinken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Leistungsumsatz</a:t>
            </a:r>
            <a:r>
              <a:rPr lang="de-DE" sz="1800" dirty="0"/>
              <a:t> </a:t>
            </a:r>
            <a:r>
              <a:rPr lang="de-DE" sz="1800" b="1" dirty="0">
                <a:solidFill>
                  <a:schemeClr val="accent5"/>
                </a:solidFill>
              </a:rPr>
              <a:t>erhöhen</a:t>
            </a:r>
          </a:p>
          <a:p>
            <a:pPr lvl="1"/>
            <a:r>
              <a:rPr lang="de-DE" sz="1600" dirty="0"/>
              <a:t>Z.B. 5000 zusätzliche Schritte = ca. 200 kcal</a:t>
            </a:r>
          </a:p>
          <a:p>
            <a:endParaRPr lang="de-DE" sz="18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F367CCE-F93D-4AFB-8AE2-1527E3D4933C}"/>
              </a:ext>
            </a:extLst>
          </p:cNvPr>
          <p:cNvSpPr txBox="1"/>
          <p:nvPr/>
        </p:nvSpPr>
        <p:spPr>
          <a:xfrm>
            <a:off x="838200" y="5950476"/>
            <a:ext cx="9808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! Geringere Kalorienaufnahme hat einen größeren Effekt auf das Gewicht als vermehrte Bewegung!</a:t>
            </a:r>
          </a:p>
        </p:txBody>
      </p:sp>
    </p:spTree>
    <p:extLst>
      <p:ext uri="{BB962C8B-B14F-4D97-AF65-F5344CB8AC3E}">
        <p14:creationId xmlns:p14="http://schemas.microsoft.com/office/powerpoint/2010/main" val="3326031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03074ED-F201-5B38-FA59-3784154895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22" r="4971"/>
          <a:stretch>
            <a:fillRect/>
          </a:stretch>
        </p:blipFill>
        <p:spPr>
          <a:xfrm>
            <a:off x="6376307" y="0"/>
            <a:ext cx="5809344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30723CD-5020-44EE-A43C-2730FE14C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38107" cy="1325563"/>
          </a:xfrm>
        </p:spPr>
        <p:txBody>
          <a:bodyPr>
            <a:normAutofit/>
          </a:bodyPr>
          <a:lstStyle/>
          <a:p>
            <a:r>
              <a:rPr lang="de-DE" sz="3600" dirty="0"/>
              <a:t>Wie sieht es bei Ihnen aus?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C0E7C8-EA7F-F3F0-7C10-1566F468A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97313"/>
            <a:ext cx="5072742" cy="3698649"/>
          </a:xfrm>
        </p:spPr>
        <p:txBody>
          <a:bodyPr>
            <a:normAutofit/>
          </a:bodyPr>
          <a:lstStyle/>
          <a:p>
            <a:r>
              <a:rPr lang="de-DE" sz="2400" dirty="0"/>
              <a:t>Wie viele Kalorien sollten Sie pro Tag essen/trinken, um Ihren persönlichen </a:t>
            </a:r>
            <a:r>
              <a:rPr lang="de-DE" sz="2400" b="1" dirty="0">
                <a:solidFill>
                  <a:schemeClr val="accent5"/>
                </a:solidFill>
              </a:rPr>
              <a:t>Kalorienverbrauch zu decken</a:t>
            </a:r>
            <a:r>
              <a:rPr lang="de-DE" sz="2400" dirty="0"/>
              <a:t>?</a:t>
            </a:r>
          </a:p>
          <a:p>
            <a:r>
              <a:rPr lang="de-DE" sz="2400" dirty="0"/>
              <a:t>Wie viele Kalorien sollten Sie pro Tag maximal essen/trinken, </a:t>
            </a:r>
            <a:r>
              <a:rPr lang="de-DE" sz="2400" b="1" dirty="0">
                <a:solidFill>
                  <a:schemeClr val="accent5"/>
                </a:solidFill>
              </a:rPr>
              <a:t>um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abzunehmen</a:t>
            </a:r>
            <a:r>
              <a:rPr lang="de-DE" sz="24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79B68B6-A1BE-4A1A-01D5-7F80E696A952}"/>
              </a:ext>
            </a:extLst>
          </p:cNvPr>
          <p:cNvSpPr txBox="1"/>
          <p:nvPr/>
        </p:nvSpPr>
        <p:spPr>
          <a:xfrm>
            <a:off x="8140700" y="685800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i="0" dirty="0">
                <a:solidFill>
                  <a:srgbClr val="000000"/>
                </a:solidFill>
                <a:effectLst/>
                <a:latin typeface="Segment"/>
              </a:rPr>
              <a:t>VSB_2025-09-24_0651.jpg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2C0C3F5-CC4C-E84E-2335-C4592BE9A730}"/>
              </a:ext>
            </a:extLst>
          </p:cNvPr>
          <p:cNvSpPr txBox="1"/>
          <p:nvPr/>
        </p:nvSpPr>
        <p:spPr>
          <a:xfrm>
            <a:off x="10874017" y="88126"/>
            <a:ext cx="28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Der gelbe Rahmen am Fenster stört ein bisschen</a:t>
            </a:r>
          </a:p>
        </p:txBody>
      </p:sp>
    </p:spTree>
    <p:extLst>
      <p:ext uri="{BB962C8B-B14F-4D97-AF65-F5344CB8AC3E}">
        <p14:creationId xmlns:p14="http://schemas.microsoft.com/office/powerpoint/2010/main" val="4163679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A2C941-70F0-17A0-F8E8-7360B7308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8359"/>
            <a:ext cx="10515600" cy="1325563"/>
          </a:xfrm>
        </p:spPr>
        <p:txBody>
          <a:bodyPr/>
          <a:lstStyle/>
          <a:p>
            <a:r>
              <a:rPr lang="de-DE" dirty="0"/>
              <a:t>MOVE-Challenge: Mein Gesamtenergiebedarf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17F555DD-6F87-51E0-4460-A36737551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463921"/>
              </p:ext>
            </p:extLst>
          </p:nvPr>
        </p:nvGraphicFramePr>
        <p:xfrm>
          <a:off x="462644" y="824230"/>
          <a:ext cx="11455400" cy="6527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585">
                  <a:extLst>
                    <a:ext uri="{9D8B030D-6E8A-4147-A177-3AD203B41FA5}">
                      <a16:colId xmlns:a16="http://schemas.microsoft.com/office/drawing/2014/main" val="1570630304"/>
                    </a:ext>
                  </a:extLst>
                </a:gridCol>
                <a:gridCol w="2013857">
                  <a:extLst>
                    <a:ext uri="{9D8B030D-6E8A-4147-A177-3AD203B41FA5}">
                      <a16:colId xmlns:a16="http://schemas.microsoft.com/office/drawing/2014/main" val="92212506"/>
                    </a:ext>
                  </a:extLst>
                </a:gridCol>
                <a:gridCol w="5747657">
                  <a:extLst>
                    <a:ext uri="{9D8B030D-6E8A-4147-A177-3AD203B41FA5}">
                      <a16:colId xmlns:a16="http://schemas.microsoft.com/office/drawing/2014/main" val="684315800"/>
                    </a:ext>
                  </a:extLst>
                </a:gridCol>
                <a:gridCol w="1765301">
                  <a:extLst>
                    <a:ext uri="{9D8B030D-6E8A-4147-A177-3AD203B41FA5}">
                      <a16:colId xmlns:a16="http://schemas.microsoft.com/office/drawing/2014/main" val="3500335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i="0" dirty="0"/>
                        <a:t>Persönliche Werte</a:t>
                      </a:r>
                      <a:endParaRPr lang="de-DE" b="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b="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dirty="0"/>
                        <a:t>Berechnung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398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Gewicht (kg)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90</a:t>
                      </a:r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x 10</a:t>
                      </a:r>
                      <a:endParaRPr lang="de-DE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900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3238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Größe (cm)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172</a:t>
                      </a:r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x 6,25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+1075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72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Geschlecht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männlich</a:t>
                      </a:r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Frauen: - 161 (mit Minuszeichen eintragen)</a:t>
                      </a:r>
                    </a:p>
                    <a:p>
                      <a:r>
                        <a:rPr lang="de-DE" dirty="0"/>
                        <a:t>Männer: +5 (mit Pluszeichen eintragen)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+5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289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Alter (Jahre)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50</a:t>
                      </a:r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x 5 (mit Minuszeichen eintragen)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-250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875318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de-DE" dirty="0"/>
                        <a:t>Grundumsatz: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1730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378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Arbeit + sonstige Bewegung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i="1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Bürokaufmann mit wenig Bewegung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0,2-0,3: Ausschließlich sitzende oder liegende Lebensweise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0,4-0,5: Ausschließlich sitzende Tätigkeit mit wenig oder keiner anstrengenden Freizeitaktivität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0,6-0,7: Sitzende Tätigkeit, zeitweilig auch zusätzlicher Energieaufwand für gehende und stehende Tätigkeiten, wenig oder keine anstrengende Freizeitaktivitäten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0,8-0,9: Überwiegend gehende und stehende Arbeit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1,0-1,4: Körperlich anstrengende berufliche Arbeit oder sehr aktive Freizeittätigkeit</a:t>
                      </a:r>
                      <a:endParaRPr lang="de-DE" sz="1800" i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48227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de-DE" dirty="0"/>
                        <a:t>Leistungsumsatz:</a:t>
                      </a:r>
                    </a:p>
                    <a:p>
                      <a:pPr algn="r"/>
                      <a:r>
                        <a:rPr lang="de-DE" dirty="0"/>
                        <a:t>Grundumsatz x Faktor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1730 x 0,4 = 692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02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Kalorien pro Tag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x 0,1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78467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de-DE" dirty="0"/>
                        <a:t>Energieverbrauch Verdauung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3130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Gesamtenergiebedarf (kcal): </a:t>
                      </a:r>
                    </a:p>
                    <a:p>
                      <a:pPr algn="r"/>
                      <a:r>
                        <a:rPr lang="de-DE" b="1" dirty="0"/>
                        <a:t>Grundumsatz + Leistungsumsatz + Energieverbrauch Verdauung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2722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008219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Empfohlene Kalorienmenge, um abzunehmen</a:t>
                      </a:r>
                    </a:p>
                    <a:p>
                      <a:pPr algn="r"/>
                      <a:r>
                        <a:rPr lang="de-DE" dirty="0"/>
                        <a:t>Gesamtenergiebedarf um 500-600 kcal reduzieren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2122 – 2222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014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469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EE952-DA99-C1B8-8768-45CDFB99E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3DD19F2-2062-D7B2-8AEE-D2AF99FCAA51}"/>
              </a:ext>
            </a:extLst>
          </p:cNvPr>
          <p:cNvSpPr txBox="1"/>
          <p:nvPr/>
        </p:nvSpPr>
        <p:spPr>
          <a:xfrm>
            <a:off x="-683082" y="6864350"/>
            <a:ext cx="6549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Aus dem PRIMAS Ernährungsquiz „Essen, was schmeckt – Teil 2“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04313EF-2B6D-6BE2-E32D-B08F2C1A2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228" y="1895016"/>
            <a:ext cx="3034981" cy="4057793"/>
          </a:xfrm>
          <a:prstGeom prst="rect">
            <a:avLst/>
          </a:prstGeom>
        </p:spPr>
      </p:pic>
      <p:pic>
        <p:nvPicPr>
          <p:cNvPr id="6" name="Grafik 5" descr="Hot coffee in paper cup with sleeve for morning caffeine boost takeaway coffee shop drink isolated on transparent background">
            <a:extLst>
              <a:ext uri="{FF2B5EF4-FFF2-40B4-BE49-F238E27FC236}">
                <a16:creationId xmlns:a16="http://schemas.microsoft.com/office/drawing/2014/main" id="{714C096E-873C-8BF3-8289-A73C79AE0E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94" r="27866"/>
          <a:stretch>
            <a:fillRect/>
          </a:stretch>
        </p:blipFill>
        <p:spPr>
          <a:xfrm>
            <a:off x="7721600" y="2504974"/>
            <a:ext cx="2794001" cy="33912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C29ECF1-C83F-0E31-6EF8-8308A56BB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263012" y="5178190"/>
            <a:ext cx="714475" cy="408679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8532B11-5AD8-5F37-AEE7-6A290625059D}"/>
              </a:ext>
            </a:extLst>
          </p:cNvPr>
          <p:cNvSpPr txBox="1"/>
          <p:nvPr/>
        </p:nvSpPr>
        <p:spPr>
          <a:xfrm>
            <a:off x="2129617" y="1506022"/>
            <a:ext cx="337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 Glas Caramel Latte Macchiato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0D3E0E2-08AF-C91B-1A20-05529FEAEA37}"/>
              </a:ext>
            </a:extLst>
          </p:cNvPr>
          <p:cNvSpPr txBox="1"/>
          <p:nvPr/>
        </p:nvSpPr>
        <p:spPr>
          <a:xfrm>
            <a:off x="7905871" y="1506022"/>
            <a:ext cx="285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 Becher schwarzen Kaffee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136E3CE-CD3F-CC1F-5740-E83CE5029900}"/>
              </a:ext>
            </a:extLst>
          </p:cNvPr>
          <p:cNvSpPr txBox="1"/>
          <p:nvPr/>
        </p:nvSpPr>
        <p:spPr>
          <a:xfrm>
            <a:off x="801976" y="6123543"/>
            <a:ext cx="602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300 ml Milch (3,5%) – 50 ml Espresso – 20 ml Karamellsirup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0EB63F8-DF6B-CF09-B17F-88BEB0336FBB}"/>
              </a:ext>
            </a:extLst>
          </p:cNvPr>
          <p:cNvSpPr txBox="1"/>
          <p:nvPr/>
        </p:nvSpPr>
        <p:spPr>
          <a:xfrm>
            <a:off x="7629239" y="6123543"/>
            <a:ext cx="313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300 ml Kaffee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D49733E-F0D1-C58D-1B1E-F1719D4CBF1D}"/>
              </a:ext>
            </a:extLst>
          </p:cNvPr>
          <p:cNvSpPr txBox="1"/>
          <p:nvPr/>
        </p:nvSpPr>
        <p:spPr>
          <a:xfrm>
            <a:off x="0" y="45405"/>
            <a:ext cx="6551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hier aus dem Ernährungsquiz PRIMAS Teils 2 herausnehmen</a:t>
            </a:r>
          </a:p>
          <a:p>
            <a:r>
              <a:rPr lang="de-DE" i="1" dirty="0">
                <a:solidFill>
                  <a:srgbClr val="FF0000"/>
                </a:solidFill>
              </a:rPr>
              <a:t>Allerdings ohne Logo und Design von PRIMAS bitte</a:t>
            </a:r>
          </a:p>
        </p:txBody>
      </p:sp>
    </p:spTree>
    <p:extLst>
      <p:ext uri="{BB962C8B-B14F-4D97-AF65-F5344CB8AC3E}">
        <p14:creationId xmlns:p14="http://schemas.microsoft.com/office/powerpoint/2010/main" val="3888684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A1962-1AB3-CC7B-B91D-152745E28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Auflösung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04E94F3-B152-52A3-B345-0C7677CD7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228" y="1895016"/>
            <a:ext cx="3034981" cy="4057793"/>
          </a:xfrm>
          <a:prstGeom prst="rect">
            <a:avLst/>
          </a:prstGeom>
        </p:spPr>
      </p:pic>
      <p:pic>
        <p:nvPicPr>
          <p:cNvPr id="8" name="Grafik 7" descr="Hot coffee in paper cup with sleeve for morning caffeine boost takeaway coffee shop drink isolated on transparent background">
            <a:extLst>
              <a:ext uri="{FF2B5EF4-FFF2-40B4-BE49-F238E27FC236}">
                <a16:creationId xmlns:a16="http://schemas.microsoft.com/office/drawing/2014/main" id="{DFA61DE0-5F7C-0029-7035-D10043D089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94" r="27866"/>
          <a:stretch>
            <a:fillRect/>
          </a:stretch>
        </p:blipFill>
        <p:spPr>
          <a:xfrm>
            <a:off x="7721600" y="2504974"/>
            <a:ext cx="2794001" cy="339120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04A5987-3F7F-6DBC-5B15-0C2FA6C3D370}"/>
              </a:ext>
            </a:extLst>
          </p:cNvPr>
          <p:cNvSpPr txBox="1"/>
          <p:nvPr/>
        </p:nvSpPr>
        <p:spPr>
          <a:xfrm>
            <a:off x="2129617" y="1506022"/>
            <a:ext cx="337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 Glas Caramel Latte Macchiato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312C2D2-9322-9772-6B6A-32F8E203A37C}"/>
              </a:ext>
            </a:extLst>
          </p:cNvPr>
          <p:cNvSpPr txBox="1"/>
          <p:nvPr/>
        </p:nvSpPr>
        <p:spPr>
          <a:xfrm>
            <a:off x="7905871" y="1506022"/>
            <a:ext cx="285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 Becher schwarzen Kaffee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6749606-6F7A-5659-7607-DE80CD9F62F0}"/>
              </a:ext>
            </a:extLst>
          </p:cNvPr>
          <p:cNvSpPr txBox="1"/>
          <p:nvPr/>
        </p:nvSpPr>
        <p:spPr>
          <a:xfrm>
            <a:off x="801976" y="5862397"/>
            <a:ext cx="602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300 ml Milch (3,5%) – 50 ml Espresso – 20 ml Karamellsirup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2694A97-3A56-58FC-81DE-C7F206E26413}"/>
              </a:ext>
            </a:extLst>
          </p:cNvPr>
          <p:cNvSpPr txBox="1"/>
          <p:nvPr/>
        </p:nvSpPr>
        <p:spPr>
          <a:xfrm>
            <a:off x="7629239" y="5862397"/>
            <a:ext cx="313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300 ml Kaffee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94A0DFD-A161-D04C-C856-53CFF4309785}"/>
              </a:ext>
            </a:extLst>
          </p:cNvPr>
          <p:cNvSpPr/>
          <p:nvPr/>
        </p:nvSpPr>
        <p:spPr>
          <a:xfrm>
            <a:off x="2838450" y="1861422"/>
            <a:ext cx="1746249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261 kcal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44E8BB7-2189-840E-C6AC-D7273B3B74CD}"/>
              </a:ext>
            </a:extLst>
          </p:cNvPr>
          <p:cNvSpPr/>
          <p:nvPr/>
        </p:nvSpPr>
        <p:spPr>
          <a:xfrm>
            <a:off x="927100" y="6231729"/>
            <a:ext cx="1746249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195 kcal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B0DF190-59F7-DB68-850A-ACE9DD12ACC1}"/>
              </a:ext>
            </a:extLst>
          </p:cNvPr>
          <p:cNvSpPr/>
          <p:nvPr/>
        </p:nvSpPr>
        <p:spPr>
          <a:xfrm>
            <a:off x="3092451" y="6231729"/>
            <a:ext cx="1327150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1 kcal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921177F-3F8A-78CC-022A-1A11E71BBC96}"/>
              </a:ext>
            </a:extLst>
          </p:cNvPr>
          <p:cNvSpPr/>
          <p:nvPr/>
        </p:nvSpPr>
        <p:spPr>
          <a:xfrm>
            <a:off x="4914901" y="6231729"/>
            <a:ext cx="1327150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65 kcal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5505EAA1-8463-D35E-2298-AC6302BA3C93}"/>
              </a:ext>
            </a:extLst>
          </p:cNvPr>
          <p:cNvSpPr/>
          <p:nvPr/>
        </p:nvSpPr>
        <p:spPr>
          <a:xfrm>
            <a:off x="8533281" y="6231729"/>
            <a:ext cx="1327150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6 kcal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99F06D18-B658-E13F-4152-5684DA2ED3CE}"/>
              </a:ext>
            </a:extLst>
          </p:cNvPr>
          <p:cNvSpPr/>
          <p:nvPr/>
        </p:nvSpPr>
        <p:spPr>
          <a:xfrm>
            <a:off x="8455025" y="1881979"/>
            <a:ext cx="1327150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6 kcal</a:t>
            </a:r>
          </a:p>
        </p:txBody>
      </p:sp>
    </p:spTree>
    <p:extLst>
      <p:ext uri="{BB962C8B-B14F-4D97-AF65-F5344CB8AC3E}">
        <p14:creationId xmlns:p14="http://schemas.microsoft.com/office/powerpoint/2010/main" val="3603528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352CF-26A2-B378-BFF7-0D1F3055A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„Kalorienfallen“: Getränke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DF52A7-5008-B204-BEAA-01B80F2BE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Kalorienhaltige Getränke (pro 500 ml)</a:t>
            </a:r>
          </a:p>
          <a:p>
            <a:r>
              <a:rPr lang="de-DE" sz="2000" dirty="0"/>
              <a:t>Limonade/Cola: 	ca. 210 kcal</a:t>
            </a:r>
          </a:p>
          <a:p>
            <a:r>
              <a:rPr lang="de-DE" sz="2000" dirty="0"/>
              <a:t>Vollmilch (3,5%): 	ca. 320 kcal</a:t>
            </a:r>
          </a:p>
          <a:p>
            <a:r>
              <a:rPr lang="de-DE" sz="2000" dirty="0"/>
              <a:t>Fruchtsaft: 		ca. 250 kcal</a:t>
            </a:r>
          </a:p>
          <a:p>
            <a:r>
              <a:rPr lang="de-DE" sz="2000" dirty="0"/>
              <a:t>Eistee: 		ca. 200 kcal</a:t>
            </a:r>
          </a:p>
          <a:p>
            <a:r>
              <a:rPr lang="de-DE" sz="2000" dirty="0"/>
              <a:t>Energydrinks: 		ca. 250 kcal</a:t>
            </a:r>
          </a:p>
          <a:p>
            <a:r>
              <a:rPr lang="de-DE" sz="2000" dirty="0"/>
              <a:t>Milkshake: 		ca. 400-700 kcal</a:t>
            </a:r>
          </a:p>
          <a:p>
            <a:r>
              <a:rPr lang="de-DE" sz="2000" dirty="0"/>
              <a:t>Latte Macchiato: 	ca. 250-420 kcal</a:t>
            </a:r>
          </a:p>
          <a:p>
            <a:r>
              <a:rPr lang="de-DE" sz="2000" dirty="0"/>
              <a:t>Bier: 			ca. 250 kcal</a:t>
            </a:r>
          </a:p>
          <a:p>
            <a:r>
              <a:rPr lang="de-DE" sz="2000" dirty="0"/>
              <a:t>Wein: 			ca. 350-450 kcal</a:t>
            </a:r>
          </a:p>
          <a:p>
            <a:endParaRPr lang="de-DE" sz="2000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A911322-184A-CB37-E18D-984C0DF5F57A}"/>
              </a:ext>
            </a:extLst>
          </p:cNvPr>
          <p:cNvSpPr txBox="1">
            <a:spLocks/>
          </p:cNvSpPr>
          <p:nvPr/>
        </p:nvSpPr>
        <p:spPr>
          <a:xfrm>
            <a:off x="6235700" y="1825625"/>
            <a:ext cx="5734050" cy="4351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Kalorienärmere Getränke (pro 500 ml)</a:t>
            </a:r>
          </a:p>
          <a:p>
            <a:r>
              <a:rPr lang="de-DE" sz="2000" dirty="0"/>
              <a:t>Light/Zero-Produkte: 	ca. 1 kcal</a:t>
            </a:r>
          </a:p>
          <a:p>
            <a:r>
              <a:rPr lang="de-DE" sz="2000" dirty="0"/>
              <a:t>Milch (0,3% Fett): 	ca. 170 kcal</a:t>
            </a:r>
          </a:p>
          <a:p>
            <a:r>
              <a:rPr lang="de-DE" sz="2000" dirty="0"/>
              <a:t>Mineralwasser: 	0 kcal</a:t>
            </a:r>
          </a:p>
          <a:p>
            <a:r>
              <a:rPr lang="de-DE" sz="2000" dirty="0"/>
              <a:t>Ungesüßter Tee: 	0 kcal</a:t>
            </a:r>
          </a:p>
          <a:p>
            <a:r>
              <a:rPr lang="de-DE" sz="2000" dirty="0"/>
              <a:t>Energydrinks Zero: 	ca. 0-10 kcal</a:t>
            </a:r>
          </a:p>
          <a:p>
            <a:r>
              <a:rPr lang="de-DE" sz="2000" dirty="0"/>
              <a:t>Proteinshake (Wasser): ca. 100-250 kcal</a:t>
            </a:r>
          </a:p>
          <a:p>
            <a:r>
              <a:rPr lang="de-DE" sz="2000" dirty="0"/>
              <a:t>Kaffee schwarz: 	ca. 10 kcal</a:t>
            </a:r>
          </a:p>
          <a:p>
            <a:r>
              <a:rPr lang="de-DE" sz="2000" dirty="0"/>
              <a:t>Alkoholfreies Bier: 	ca. 150 kcal</a:t>
            </a:r>
          </a:p>
          <a:p>
            <a:r>
              <a:rPr lang="de-DE" sz="2000" dirty="0"/>
              <a:t>Mineralwasser: 	0 kcal</a:t>
            </a:r>
          </a:p>
          <a:p>
            <a:endParaRPr lang="de-DE" sz="2000" dirty="0"/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089604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Fizz - Lizenzfrei Sprudelgetränk Stock-Foto">
            <a:extLst>
              <a:ext uri="{FF2B5EF4-FFF2-40B4-BE49-F238E27FC236}">
                <a16:creationId xmlns:a16="http://schemas.microsoft.com/office/drawing/2014/main" id="{B860D95C-AA7A-0988-AE9B-D569D806F5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336" r="9386"/>
          <a:stretch>
            <a:fillRect/>
          </a:stretch>
        </p:blipFill>
        <p:spPr>
          <a:xfrm>
            <a:off x="6807200" y="22225"/>
            <a:ext cx="5340350" cy="6813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7A6F54D-FC2E-38AD-1362-226F74C1A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Getränke: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97F4AE-4F28-9810-3CBC-F9E868461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02300" cy="4351338"/>
          </a:xfrm>
        </p:spPr>
        <p:txBody>
          <a:bodyPr>
            <a:normAutofit lnSpcReduction="10000"/>
          </a:bodyPr>
          <a:lstStyle/>
          <a:p>
            <a:r>
              <a:rPr lang="de-DE" sz="2000" dirty="0"/>
              <a:t>Flüssige Kalorien machen </a:t>
            </a:r>
            <a:r>
              <a:rPr lang="de-DE" sz="2000" b="1" dirty="0">
                <a:solidFill>
                  <a:schemeClr val="accent5"/>
                </a:solidFill>
              </a:rPr>
              <a:t>weniger satt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de-DE" sz="2000" dirty="0">
                <a:sym typeface="Wingdings" panose="05000000000000000000" pitchFamily="2" charset="2"/>
              </a:rPr>
              <a:t>	 </a:t>
            </a:r>
            <a:r>
              <a:rPr lang="de-DE" sz="2000" dirty="0"/>
              <a:t>Kalorien </a:t>
            </a:r>
            <a:r>
              <a:rPr lang="de-DE" sz="2000" b="1" dirty="0">
                <a:solidFill>
                  <a:schemeClr val="accent5"/>
                </a:solidFill>
              </a:rPr>
              <a:t>lieber essen statt trinken</a:t>
            </a:r>
          </a:p>
          <a:p>
            <a:pPr marL="0" indent="0">
              <a:buNone/>
            </a:pPr>
            <a:r>
              <a:rPr lang="de-DE" sz="2000" b="1" dirty="0"/>
              <a:t>Kalorien in Getränken werden häufig unterschätzt</a:t>
            </a:r>
          </a:p>
          <a:p>
            <a:r>
              <a:rPr lang="de-DE" sz="2000" dirty="0"/>
              <a:t>Z.B. In </a:t>
            </a:r>
            <a:r>
              <a:rPr lang="de-DE" sz="2000" b="1" dirty="0">
                <a:solidFill>
                  <a:schemeClr val="accent5"/>
                </a:solidFill>
              </a:rPr>
              <a:t>Softdrinks</a:t>
            </a:r>
            <a:r>
              <a:rPr lang="de-DE" sz="2000" dirty="0"/>
              <a:t>/</a:t>
            </a:r>
            <a:r>
              <a:rPr lang="de-DE" sz="2000" b="1" dirty="0">
                <a:solidFill>
                  <a:schemeClr val="accent5"/>
                </a:solidFill>
              </a:rPr>
              <a:t>Limonaden</a:t>
            </a:r>
            <a:r>
              <a:rPr lang="de-DE" sz="2000" dirty="0"/>
              <a:t> ist häufig </a:t>
            </a:r>
            <a:r>
              <a:rPr lang="de-DE" sz="2000" b="1" dirty="0">
                <a:solidFill>
                  <a:schemeClr val="accent5"/>
                </a:solidFill>
              </a:rPr>
              <a:t>viel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Zucker</a:t>
            </a:r>
            <a:r>
              <a:rPr lang="de-DE" sz="2000" dirty="0"/>
              <a:t> enthalten</a:t>
            </a:r>
          </a:p>
          <a:p>
            <a:pPr marL="0" indent="0">
              <a:buNone/>
            </a:pPr>
            <a:r>
              <a:rPr lang="de-DE" sz="2000" dirty="0">
                <a:sym typeface="Wingdings" panose="05000000000000000000" pitchFamily="2" charset="2"/>
              </a:rPr>
              <a:t>	 eher Light/Zero-Produkte</a:t>
            </a:r>
          </a:p>
          <a:p>
            <a:r>
              <a:rPr lang="de-DE" sz="2000" dirty="0">
                <a:sym typeface="Wingdings" panose="05000000000000000000" pitchFamily="2" charset="2"/>
              </a:rPr>
              <a:t>Z.B. In </a:t>
            </a:r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Milchgetränken</a:t>
            </a:r>
            <a:r>
              <a:rPr lang="de-DE" sz="2000" dirty="0">
                <a:sym typeface="Wingdings" panose="05000000000000000000" pitchFamily="2" charset="2"/>
              </a:rPr>
              <a:t> ist häufig </a:t>
            </a:r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viel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Fett</a:t>
            </a:r>
            <a:r>
              <a:rPr lang="de-DE" sz="2000" dirty="0">
                <a:sym typeface="Wingdings" panose="05000000000000000000" pitchFamily="2" charset="2"/>
              </a:rPr>
              <a:t> enthalten</a:t>
            </a:r>
          </a:p>
          <a:p>
            <a:pPr marL="0" indent="0">
              <a:buNone/>
            </a:pPr>
            <a:r>
              <a:rPr lang="de-DE" sz="2000" dirty="0">
                <a:sym typeface="Wingdings" panose="05000000000000000000" pitchFamily="2" charset="2"/>
              </a:rPr>
              <a:t>	 Eher fettarme Milch</a:t>
            </a:r>
          </a:p>
          <a:p>
            <a:pPr marL="0" indent="0">
              <a:buNone/>
            </a:pPr>
            <a:r>
              <a:rPr lang="de-DE" sz="2000" dirty="0">
                <a:sym typeface="Wingdings" panose="05000000000000000000" pitchFamily="2" charset="2"/>
              </a:rPr>
              <a:t>	 Kaffee schwarz trinken	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Mineralwasser</a:t>
            </a:r>
            <a:r>
              <a:rPr lang="de-DE" sz="2000" dirty="0"/>
              <a:t> und </a:t>
            </a:r>
            <a:r>
              <a:rPr lang="de-DE" sz="2000" b="1" dirty="0">
                <a:solidFill>
                  <a:schemeClr val="accent5"/>
                </a:solidFill>
              </a:rPr>
              <a:t>ungesüßte Tees/Kaffee </a:t>
            </a:r>
            <a:r>
              <a:rPr lang="de-DE" sz="2000" dirty="0"/>
              <a:t>sind </a:t>
            </a:r>
            <a:r>
              <a:rPr lang="de-DE" sz="2000" b="1" dirty="0">
                <a:solidFill>
                  <a:schemeClr val="accent5"/>
                </a:solidFill>
              </a:rPr>
              <a:t>kalorienarme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Alternativen</a:t>
            </a:r>
          </a:p>
          <a:p>
            <a:endParaRPr lang="de-DE" sz="2000" b="1" dirty="0"/>
          </a:p>
          <a:p>
            <a:endParaRPr lang="de-DE" sz="20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833A8F6-17B0-A472-DD97-D97A277A2EEC}"/>
              </a:ext>
            </a:extLst>
          </p:cNvPr>
          <p:cNvSpPr txBox="1"/>
          <p:nvPr/>
        </p:nvSpPr>
        <p:spPr>
          <a:xfrm>
            <a:off x="6540500" y="6858000"/>
            <a:ext cx="6115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https://www.istockphoto.com/de/foto/fizz-gm157636846-14114464</a:t>
            </a:r>
          </a:p>
        </p:txBody>
      </p:sp>
    </p:spTree>
    <p:extLst>
      <p:ext uri="{BB962C8B-B14F-4D97-AF65-F5344CB8AC3E}">
        <p14:creationId xmlns:p14="http://schemas.microsoft.com/office/powerpoint/2010/main" val="3428810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CB14D-7859-0D26-EA6F-1B0720A40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DF4474-3757-3F10-B9A4-EC4E2B55B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FADDE33-C7B9-004C-51C0-BBA6E73B4A3B}"/>
              </a:ext>
            </a:extLst>
          </p:cNvPr>
          <p:cNvSpPr txBox="1"/>
          <p:nvPr/>
        </p:nvSpPr>
        <p:spPr>
          <a:xfrm>
            <a:off x="6008176" y="41959"/>
            <a:ext cx="5943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hier aus dem Ernährungsquiz PRIMAS herausnehmen</a:t>
            </a:r>
          </a:p>
          <a:p>
            <a:r>
              <a:rPr lang="de-DE" i="1" dirty="0">
                <a:solidFill>
                  <a:srgbClr val="FF0000"/>
                </a:solidFill>
              </a:rPr>
              <a:t>Allerdings ohne Logo und Design von PRIMAS bitte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C1ED958-9242-D8D1-78DE-421A88ADE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277" y="2106284"/>
            <a:ext cx="4967899" cy="28993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7A2B101-D17A-3013-2581-A70B54330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06284"/>
            <a:ext cx="4913252" cy="28993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2EDBC18-C67C-3AF6-3DF2-976B93FF1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8192"/>
          <a:stretch>
            <a:fillRect/>
          </a:stretch>
        </p:blipFill>
        <p:spPr>
          <a:xfrm>
            <a:off x="838200" y="5135791"/>
            <a:ext cx="4948865" cy="61315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D7F64BD-9E50-9347-343E-F40AAF76F0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0886"/>
          <a:stretch>
            <a:fillRect/>
          </a:stretch>
        </p:blipFill>
        <p:spPr>
          <a:xfrm>
            <a:off x="6316349" y="5152343"/>
            <a:ext cx="4993827" cy="61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96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7BC4D-D7A2-A23F-C5D2-DBE339B06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46091C-50AC-9311-67D9-17E04CD7F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Auflösung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500AEA0-C829-8B1A-8F33-82DF978308A0}"/>
              </a:ext>
            </a:extLst>
          </p:cNvPr>
          <p:cNvSpPr txBox="1"/>
          <p:nvPr/>
        </p:nvSpPr>
        <p:spPr>
          <a:xfrm>
            <a:off x="6008176" y="41959"/>
            <a:ext cx="5943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hier aus dem Ernährungsquiz PRIMAS herausnehmen</a:t>
            </a:r>
          </a:p>
          <a:p>
            <a:r>
              <a:rPr lang="de-DE" i="1" dirty="0">
                <a:solidFill>
                  <a:srgbClr val="FF0000"/>
                </a:solidFill>
              </a:rPr>
              <a:t>Allerdings ohne Logo und Design von PRIMAS bitte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6E9E238-03EA-8C4F-5C5C-10F800A6C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277" y="2106284"/>
            <a:ext cx="4967899" cy="28993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DECFD0B-BB98-F761-DE1A-E74AD5EB7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06284"/>
            <a:ext cx="4913252" cy="28993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6B0A744-626C-FAD6-78B3-C77D595E9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135791"/>
            <a:ext cx="4948865" cy="118352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10C8BA8-4C8E-7706-A389-540A1DE6F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6349" y="5152343"/>
            <a:ext cx="4993827" cy="124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6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8D913C-542F-8D5E-B138-5F6C06CB2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Themen heute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3BB93A-EB55-5D5F-B66C-67E574474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51899" cy="4351338"/>
          </a:xfrm>
        </p:spPr>
        <p:txBody>
          <a:bodyPr/>
          <a:lstStyle/>
          <a:p>
            <a:r>
              <a:rPr lang="de-DE" dirty="0"/>
              <a:t>Challenge: Gewichtskurve</a:t>
            </a:r>
          </a:p>
          <a:p>
            <a:r>
              <a:rPr lang="de-DE" dirty="0"/>
              <a:t>Grund- und Leistungsumsatz</a:t>
            </a:r>
          </a:p>
          <a:p>
            <a:r>
              <a:rPr lang="de-DE" dirty="0"/>
              <a:t>Typische Kalorienfallen</a:t>
            </a:r>
          </a:p>
          <a:p>
            <a:r>
              <a:rPr lang="de-DE" dirty="0"/>
              <a:t>Nutri-Score</a:t>
            </a:r>
          </a:p>
          <a:p>
            <a:r>
              <a:rPr lang="de-DE" dirty="0"/>
              <a:t>Digitale Helfer zum Kalorienschätzen</a:t>
            </a:r>
          </a:p>
          <a:p>
            <a:r>
              <a:rPr lang="de-DE" dirty="0"/>
              <a:t>Challenge: Ernährungstagebuch</a:t>
            </a:r>
          </a:p>
          <a:p>
            <a:endParaRPr lang="de-DE" dirty="0"/>
          </a:p>
        </p:txBody>
      </p:sp>
      <p:pic>
        <p:nvPicPr>
          <p:cNvPr id="4" name="Grafik 3" descr="Essen Süßigkeiten, die Spezialität Makronen - Lizenzfrei 2015 Stock-Foto">
            <a:extLst>
              <a:ext uri="{FF2B5EF4-FFF2-40B4-BE49-F238E27FC236}">
                <a16:creationId xmlns:a16="http://schemas.microsoft.com/office/drawing/2014/main" id="{2BAA7BB8-1EDD-96D8-E5F3-A488BCB79D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01" r="34036"/>
          <a:stretch>
            <a:fillRect/>
          </a:stretch>
        </p:blipFill>
        <p:spPr>
          <a:xfrm>
            <a:off x="6240103" y="0"/>
            <a:ext cx="5951898" cy="686271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2F33F56-9819-FC80-E62E-2C78875E4F38}"/>
              </a:ext>
            </a:extLst>
          </p:cNvPr>
          <p:cNvSpPr txBox="1"/>
          <p:nvPr/>
        </p:nvSpPr>
        <p:spPr>
          <a:xfrm>
            <a:off x="5651500" y="68580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https://www.istockphoto.com/de/foto/essen-s%C3%BC%C3%9Figkeiten-die-spezialit%C3%A4t-makronen-gm534470637-56757684</a:t>
            </a:r>
          </a:p>
        </p:txBody>
      </p:sp>
    </p:spTree>
    <p:extLst>
      <p:ext uri="{BB962C8B-B14F-4D97-AF65-F5344CB8AC3E}">
        <p14:creationId xmlns:p14="http://schemas.microsoft.com/office/powerpoint/2010/main" val="3158771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BEBD6-C234-B9A9-523E-37A3054E3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CC58D-D5CC-1451-3D4B-A7F53C772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„Kalorienfallen“: Frühstück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F6C706E-868C-A235-364D-0D2D38045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" y="1825624"/>
            <a:ext cx="5765800" cy="481012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Kalorienhaltiges Essen (pro Portion)</a:t>
            </a:r>
          </a:p>
          <a:p>
            <a:r>
              <a:rPr lang="fr-FR" sz="2000" dirty="0"/>
              <a:t>Croissant, Butter/Marmelade:	ca. 400–600 kcal</a:t>
            </a:r>
          </a:p>
          <a:p>
            <a:r>
              <a:rPr lang="de-DE" sz="2000" dirty="0"/>
              <a:t>Brötchen mit Nutella:		ca. 400–700 kcal</a:t>
            </a:r>
          </a:p>
          <a:p>
            <a:r>
              <a:rPr lang="de-DE" sz="2000" dirty="0"/>
              <a:t>Müsli mit Nüssen:		ca. 500–800 kcal</a:t>
            </a:r>
          </a:p>
          <a:p>
            <a:r>
              <a:rPr lang="de-DE" sz="2000" dirty="0"/>
              <a:t>Pancakes mit Sirup:		ca. 500-900 kcal</a:t>
            </a:r>
          </a:p>
          <a:p>
            <a:r>
              <a:rPr lang="de-DE" sz="2000" dirty="0"/>
              <a:t>Süßes Gebäck:		ca. 400-700 kcal</a:t>
            </a:r>
          </a:p>
          <a:p>
            <a:r>
              <a:rPr lang="de-DE" sz="2000" dirty="0"/>
              <a:t>Spiegelei mit Speck:		ca. 400-600 kcal</a:t>
            </a:r>
          </a:p>
          <a:p>
            <a:r>
              <a:rPr lang="de-DE" sz="2000" dirty="0"/>
              <a:t>Orangensaft (0,2l):		ca. 85-90 kcal</a:t>
            </a:r>
            <a:endParaRPr lang="fr-FR" sz="2000" dirty="0"/>
          </a:p>
          <a:p>
            <a:endParaRPr lang="de-DE" sz="2000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C8D6BD4-5032-DDD8-8D64-644156CCA4C7}"/>
              </a:ext>
            </a:extLst>
          </p:cNvPr>
          <p:cNvSpPr txBox="1">
            <a:spLocks/>
          </p:cNvSpPr>
          <p:nvPr/>
        </p:nvSpPr>
        <p:spPr>
          <a:xfrm>
            <a:off x="5969000" y="1825624"/>
            <a:ext cx="6642100" cy="48545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Kalorienärmeres Essen (pro Portion)</a:t>
            </a:r>
          </a:p>
          <a:p>
            <a:pPr>
              <a:tabLst>
                <a:tab pos="4305300" algn="l"/>
              </a:tabLst>
            </a:pPr>
            <a:r>
              <a:rPr lang="de-DE" sz="2000" dirty="0"/>
              <a:t>Vollkornbrot mit Hüttenkäse:	ca. 200–300 kcal</a:t>
            </a:r>
          </a:p>
          <a:p>
            <a:pPr>
              <a:tabLst>
                <a:tab pos="4305300" algn="l"/>
              </a:tabLst>
            </a:pPr>
            <a:r>
              <a:rPr lang="de-DE" sz="2000" dirty="0"/>
              <a:t>Vollkornbrötchen mit Frischkäse: 	ca. 250–350 kcal</a:t>
            </a:r>
          </a:p>
          <a:p>
            <a:pPr>
              <a:tabLst>
                <a:tab pos="4305300" algn="l"/>
                <a:tab pos="4394200" algn="l"/>
              </a:tabLst>
            </a:pPr>
            <a:r>
              <a:rPr lang="de-DE" sz="2000" dirty="0" err="1"/>
              <a:t>Naturjoghurt,Beeren</a:t>
            </a:r>
            <a:r>
              <a:rPr lang="de-DE" sz="2000" dirty="0"/>
              <a:t> &amp; Haferflocken: 	ca. 200–350 kcal</a:t>
            </a:r>
          </a:p>
          <a:p>
            <a:pPr>
              <a:tabLst>
                <a:tab pos="4305300" algn="l"/>
              </a:tabLst>
            </a:pPr>
            <a:r>
              <a:rPr lang="de-DE" sz="2000" dirty="0"/>
              <a:t>Rührei mit Gemüse:	ca. 200-350 kcal</a:t>
            </a:r>
          </a:p>
          <a:p>
            <a:pPr>
              <a:tabLst>
                <a:tab pos="4305300" algn="l"/>
              </a:tabLst>
            </a:pPr>
            <a:r>
              <a:rPr lang="de-DE" sz="2000" dirty="0"/>
              <a:t>Obstsalat mit Joghurt:	ca. 150-250 kcal</a:t>
            </a:r>
          </a:p>
          <a:p>
            <a:pPr>
              <a:tabLst>
                <a:tab pos="4305300" algn="l"/>
              </a:tabLst>
            </a:pPr>
            <a:r>
              <a:rPr lang="de-DE" sz="2000" dirty="0"/>
              <a:t>2 gekochte Eier:	ca. 150-170 kcal</a:t>
            </a:r>
          </a:p>
          <a:p>
            <a:pPr>
              <a:tabLst>
                <a:tab pos="4305300" algn="l"/>
              </a:tabLst>
            </a:pPr>
            <a:r>
              <a:rPr lang="de-DE" sz="2000" dirty="0"/>
              <a:t>Kaffee/Tee (ohne Milch):	ca. 1-10 kcal</a:t>
            </a:r>
          </a:p>
        </p:txBody>
      </p:sp>
    </p:spTree>
    <p:extLst>
      <p:ext uri="{BB962C8B-B14F-4D97-AF65-F5344CB8AC3E}">
        <p14:creationId xmlns:p14="http://schemas.microsoft.com/office/powerpoint/2010/main" val="174319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Frühstücksbrötchen in einem Brotkorb auf Holzplanke von oben - Lizenzfrei Brötchen Stock-Foto">
            <a:extLst>
              <a:ext uri="{FF2B5EF4-FFF2-40B4-BE49-F238E27FC236}">
                <a16:creationId xmlns:a16="http://schemas.microsoft.com/office/drawing/2014/main" id="{123A1552-B7AC-6777-85AE-ED56F814DB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206" r="16543"/>
          <a:stretch>
            <a:fillRect/>
          </a:stretch>
        </p:blipFill>
        <p:spPr>
          <a:xfrm>
            <a:off x="7429499" y="0"/>
            <a:ext cx="476250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176599A-D4AB-59C5-D41E-7C7D31F05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Frühstück: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B973D7-8F85-7A6B-D4B3-EB83F57F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24600" cy="4351338"/>
          </a:xfrm>
        </p:spPr>
        <p:txBody>
          <a:bodyPr>
            <a:normAutofit lnSpcReduction="10000"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Vollkorn-</a:t>
            </a:r>
            <a:r>
              <a:rPr lang="de-DE" sz="2400" dirty="0"/>
              <a:t> statt Weißmehl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Mehr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Ballaststoffe</a:t>
            </a:r>
            <a:r>
              <a:rPr lang="de-DE" sz="2400" dirty="0"/>
              <a:t>, größere Sättigung</a:t>
            </a:r>
          </a:p>
          <a:p>
            <a:r>
              <a:rPr lang="de-DE" sz="2400" dirty="0"/>
              <a:t>Fertigmüsli oft sehr kalorienreich, </a:t>
            </a:r>
            <a:r>
              <a:rPr lang="de-DE" sz="2400" b="1" dirty="0">
                <a:solidFill>
                  <a:schemeClr val="accent5"/>
                </a:solidFill>
              </a:rPr>
              <a:t>besser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Haferflocken</a:t>
            </a:r>
          </a:p>
          <a:p>
            <a:r>
              <a:rPr lang="de-DE" sz="2400" dirty="0"/>
              <a:t>Käse und Wurst mit </a:t>
            </a:r>
            <a:r>
              <a:rPr lang="de-DE" sz="2400" b="1" dirty="0">
                <a:solidFill>
                  <a:schemeClr val="accent5"/>
                </a:solidFill>
              </a:rPr>
              <a:t>hohem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Fettanteil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vermeiden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Kalorienreiche</a:t>
            </a:r>
            <a:r>
              <a:rPr lang="de-DE" sz="2400" dirty="0"/>
              <a:t>, süße </a:t>
            </a:r>
            <a:r>
              <a:rPr lang="de-DE" sz="2400" b="1" dirty="0">
                <a:solidFill>
                  <a:schemeClr val="accent5"/>
                </a:solidFill>
              </a:rPr>
              <a:t>Brotaufstriche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vermeiden</a:t>
            </a:r>
          </a:p>
          <a:p>
            <a:r>
              <a:rPr lang="de-DE" sz="2400" dirty="0"/>
              <a:t>Kaffee mit </a:t>
            </a:r>
            <a:r>
              <a:rPr lang="de-DE" sz="2400" b="1" dirty="0">
                <a:solidFill>
                  <a:schemeClr val="accent5"/>
                </a:solidFill>
              </a:rPr>
              <a:t>wenig Milch</a:t>
            </a:r>
            <a:r>
              <a:rPr lang="de-DE" sz="2400" dirty="0"/>
              <a:t>, Sahne oder Sirup trinken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Frisches Obst </a:t>
            </a:r>
            <a:r>
              <a:rPr lang="de-DE" sz="2400" dirty="0"/>
              <a:t>statt Fruchtsaft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2A3ECC1-E84A-2914-E5C5-43D38AD9502B}"/>
              </a:ext>
            </a:extLst>
          </p:cNvPr>
          <p:cNvSpPr txBox="1"/>
          <p:nvPr/>
        </p:nvSpPr>
        <p:spPr>
          <a:xfrm>
            <a:off x="7524750" y="699641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https://www.istockphoto.com/de/foto/fr%C3%BChst%C3%BCcksbr%C3%B6tchen-in-einem-brotkorb-auf-holzplanke-von-oben-gm1306025059-396732197</a:t>
            </a:r>
          </a:p>
        </p:txBody>
      </p:sp>
    </p:spTree>
    <p:extLst>
      <p:ext uri="{BB962C8B-B14F-4D97-AF65-F5344CB8AC3E}">
        <p14:creationId xmlns:p14="http://schemas.microsoft.com/office/powerpoint/2010/main" val="3152067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0A766-C00D-CC08-148D-80DC18196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AF56D4-A55C-44A0-E479-DBED8549F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06524A-E054-0714-4A3A-D684F109C845}"/>
              </a:ext>
            </a:extLst>
          </p:cNvPr>
          <p:cNvSpPr txBox="1"/>
          <p:nvPr/>
        </p:nvSpPr>
        <p:spPr>
          <a:xfrm>
            <a:off x="9522038" y="-4207"/>
            <a:ext cx="274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Aus Ernährungsquiz Teil 2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30F451C-3A60-A80C-2BDA-918F616C9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25" y="2104595"/>
            <a:ext cx="4637354" cy="27480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B81FB6A-22F2-00FD-45CF-41DF1AD8F3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8389"/>
          <a:stretch>
            <a:fillRect/>
          </a:stretch>
        </p:blipFill>
        <p:spPr>
          <a:xfrm>
            <a:off x="946425" y="5014456"/>
            <a:ext cx="4663384" cy="59869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E9F62247-EF71-8E93-EDB4-0C9492C22020}"/>
              </a:ext>
            </a:extLst>
          </p:cNvPr>
          <p:cNvSpPr txBox="1"/>
          <p:nvPr/>
        </p:nvSpPr>
        <p:spPr>
          <a:xfrm>
            <a:off x="620973" y="6336260"/>
            <a:ext cx="5152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 Klammer mit „(Fertigprodukt)“ bitte weglassen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912FC29-4262-E975-3B54-3A876D22E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223" y="2104595"/>
            <a:ext cx="4684572" cy="274806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369AB68-E249-F5BB-6947-DE93D3527C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8389"/>
          <a:stretch>
            <a:fillRect/>
          </a:stretch>
        </p:blipFill>
        <p:spPr>
          <a:xfrm>
            <a:off x="6721506" y="5014456"/>
            <a:ext cx="4632294" cy="59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41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D1001-8ACC-D4A9-BF77-627B283BA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FEB86-3835-1691-CCCA-D25FC524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Auflösung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7799DED-7525-456C-1FEA-47B26D8E4A2F}"/>
              </a:ext>
            </a:extLst>
          </p:cNvPr>
          <p:cNvSpPr txBox="1"/>
          <p:nvPr/>
        </p:nvSpPr>
        <p:spPr>
          <a:xfrm>
            <a:off x="9522038" y="-4207"/>
            <a:ext cx="274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Aus Ernährungsquiz Teil 2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A8B03E0-FED3-63C4-AA2F-D80B28D7E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25" y="2104595"/>
            <a:ext cx="4637354" cy="27480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B055998-D7F6-3607-7918-53B87E8B6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25" y="5014455"/>
            <a:ext cx="4663384" cy="116000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92141FD-3D54-66B2-0F52-C00A3B0E2331}"/>
              </a:ext>
            </a:extLst>
          </p:cNvPr>
          <p:cNvSpPr txBox="1"/>
          <p:nvPr/>
        </p:nvSpPr>
        <p:spPr>
          <a:xfrm>
            <a:off x="620973" y="6336260"/>
            <a:ext cx="5152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 Klammer mit „(Fertigprodukt)“ bitte weglassen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D1E291A-7B2E-4285-7C7D-92318E4A4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223" y="2104595"/>
            <a:ext cx="4684572" cy="274806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E2A197E-7422-8B6D-F41E-1D1AEFC609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506" y="5014455"/>
            <a:ext cx="4632294" cy="116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39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F71E-F0A0-7B3A-DF38-0A0E86CDC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2C4F36-F0D7-2158-1043-8C4B22C65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„Kalorienfallen“: Vorspeise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90895BF-A852-A680-058E-A53AFCE1A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1825624"/>
            <a:ext cx="5765800" cy="48101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Kalorienhaltiges Essen (pro Portion)</a:t>
            </a:r>
          </a:p>
          <a:p>
            <a:r>
              <a:rPr lang="de-DE" sz="2000" dirty="0"/>
              <a:t>Antipasti in Öl:		ca. 400-800 kcal</a:t>
            </a:r>
          </a:p>
          <a:p>
            <a:r>
              <a:rPr lang="de-DE" sz="2000" dirty="0"/>
              <a:t>Baguette mit Kräuterbutter:	ca. 300-600 kcal</a:t>
            </a:r>
          </a:p>
          <a:p>
            <a:r>
              <a:rPr lang="de-DE" sz="2000" dirty="0"/>
              <a:t>Tomate-Mozzarella:		ca. 400-700 kcal</a:t>
            </a:r>
          </a:p>
          <a:p>
            <a:r>
              <a:rPr lang="de-DE" sz="2000" dirty="0"/>
              <a:t>Frittierte Tintenfischringe:	ca. 400-700 kcal</a:t>
            </a:r>
          </a:p>
          <a:p>
            <a:r>
              <a:rPr lang="de-DE" sz="2000" dirty="0"/>
              <a:t>Frühlingsrolle frittiert:		ca. 400-700 kcal</a:t>
            </a:r>
          </a:p>
          <a:p>
            <a:r>
              <a:rPr lang="de-DE" sz="2000" dirty="0"/>
              <a:t>Cremesuppe:			ca. 300-600 kcal</a:t>
            </a:r>
          </a:p>
          <a:p>
            <a:r>
              <a:rPr lang="de-DE" sz="2000" dirty="0"/>
              <a:t>Gebackener Camembert:	ca. 500-800 kcal</a:t>
            </a:r>
          </a:p>
          <a:p>
            <a:r>
              <a:rPr lang="de-DE" sz="2000" dirty="0"/>
              <a:t>Krabbencocktail mit Mayo:	ca. 300-600 kcal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58A29F8-E401-F0EA-3EDB-EBE417973DC8}"/>
              </a:ext>
            </a:extLst>
          </p:cNvPr>
          <p:cNvSpPr txBox="1">
            <a:spLocks/>
          </p:cNvSpPr>
          <p:nvPr/>
        </p:nvSpPr>
        <p:spPr>
          <a:xfrm>
            <a:off x="6210300" y="1825624"/>
            <a:ext cx="5873750" cy="48545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Kalorienärmeres Essen (pro Portion)</a:t>
            </a:r>
          </a:p>
          <a:p>
            <a:r>
              <a:rPr lang="de-DE" sz="2000" dirty="0"/>
              <a:t>Gegrilltes Gemüse ohne Öl:	ca. 150-300 kcal</a:t>
            </a:r>
          </a:p>
          <a:p>
            <a:r>
              <a:rPr lang="de-DE" sz="2000" dirty="0"/>
              <a:t>Gemüsesticks mit Quark:	ca. 100-180 kcal</a:t>
            </a:r>
          </a:p>
          <a:p>
            <a:r>
              <a:rPr lang="de-DE" sz="2000" dirty="0"/>
              <a:t>Tomatensalat:			ca. 80-100 kcal</a:t>
            </a:r>
          </a:p>
          <a:p>
            <a:r>
              <a:rPr lang="de-DE" sz="2000" dirty="0"/>
              <a:t>Gegrillter Tintenfisch mit Salat:	ca. 200-350 kcal</a:t>
            </a:r>
          </a:p>
          <a:p>
            <a:r>
              <a:rPr lang="de-DE" sz="2000" dirty="0"/>
              <a:t>Sommerrollen:		ca. 150-300 kcal</a:t>
            </a:r>
          </a:p>
          <a:p>
            <a:r>
              <a:rPr lang="de-DE" sz="2000" dirty="0"/>
              <a:t>Klare Gemüse-/Tomatensuppe:	ca. 80-200 kcal</a:t>
            </a:r>
          </a:p>
          <a:p>
            <a:r>
              <a:rPr lang="de-DE" sz="2000" dirty="0"/>
              <a:t>Frischkäse mit Gemüse:	ca. 150-250 kcal</a:t>
            </a:r>
          </a:p>
          <a:p>
            <a:r>
              <a:rPr lang="de-DE" sz="2000" dirty="0"/>
              <a:t>Garnelen mit Salat:		ca. 150-300 kcal</a:t>
            </a:r>
          </a:p>
        </p:txBody>
      </p:sp>
    </p:spTree>
    <p:extLst>
      <p:ext uri="{BB962C8B-B14F-4D97-AF65-F5344CB8AC3E}">
        <p14:creationId xmlns:p14="http://schemas.microsoft.com/office/powerpoint/2010/main" val="3474991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C4C84-15A3-F280-E81D-A0F868857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Zwei frische Salatschalen - Lizenzfrei Salat - Speisen Stock-Foto">
            <a:extLst>
              <a:ext uri="{FF2B5EF4-FFF2-40B4-BE49-F238E27FC236}">
                <a16:creationId xmlns:a16="http://schemas.microsoft.com/office/drawing/2014/main" id="{A62A925B-8510-1888-3F26-012CF80007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472" r="35908"/>
          <a:stretch>
            <a:fillRect/>
          </a:stretch>
        </p:blipFill>
        <p:spPr>
          <a:xfrm>
            <a:off x="7486650" y="0"/>
            <a:ext cx="4705350" cy="68694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C4A569-BC74-FE4D-44DF-CB88A1CB5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Vorspeise: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9E4992-DD67-5273-FF5A-C65D5961F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10325" cy="4351338"/>
          </a:xfrm>
        </p:spPr>
        <p:txBody>
          <a:bodyPr>
            <a:normAutofit lnSpcReduction="10000"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Salat</a:t>
            </a:r>
            <a:r>
              <a:rPr lang="de-DE" dirty="0"/>
              <a:t> und </a:t>
            </a:r>
            <a:r>
              <a:rPr lang="de-DE" b="1" dirty="0">
                <a:solidFill>
                  <a:schemeClr val="accent5"/>
                </a:solidFill>
              </a:rPr>
              <a:t>Gemüse</a:t>
            </a:r>
            <a:r>
              <a:rPr lang="de-DE" dirty="0"/>
              <a:t> zur Vorspeise bevorzugen, da </a:t>
            </a:r>
            <a:r>
              <a:rPr lang="de-DE" b="1" dirty="0">
                <a:solidFill>
                  <a:schemeClr val="accent5"/>
                </a:solidFill>
              </a:rPr>
              <a:t>viele Ballaststoffe </a:t>
            </a:r>
            <a:r>
              <a:rPr lang="de-DE" dirty="0"/>
              <a:t>und </a:t>
            </a:r>
            <a:r>
              <a:rPr lang="de-DE" b="1" dirty="0">
                <a:solidFill>
                  <a:schemeClr val="accent5"/>
                </a:solidFill>
              </a:rPr>
              <a:t>schnelles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Sättigungsgefühl</a:t>
            </a:r>
          </a:p>
          <a:p>
            <a:r>
              <a:rPr lang="de-DE" b="1" dirty="0">
                <a:solidFill>
                  <a:schemeClr val="accent5"/>
                </a:solidFill>
              </a:rPr>
              <a:t>Frittierte</a:t>
            </a:r>
            <a:r>
              <a:rPr lang="de-DE" dirty="0"/>
              <a:t> Vorspeisen </a:t>
            </a:r>
            <a:r>
              <a:rPr lang="de-DE" b="1" dirty="0">
                <a:solidFill>
                  <a:schemeClr val="accent5"/>
                </a:solidFill>
              </a:rPr>
              <a:t>vermeiden</a:t>
            </a:r>
          </a:p>
          <a:p>
            <a:r>
              <a:rPr lang="de-DE" b="1" dirty="0">
                <a:solidFill>
                  <a:schemeClr val="accent5"/>
                </a:solidFill>
              </a:rPr>
              <a:t>Gemüsebrühen</a:t>
            </a:r>
            <a:r>
              <a:rPr lang="de-DE" dirty="0"/>
              <a:t> bzw. klare Suppen statt Cremesuppen</a:t>
            </a:r>
          </a:p>
          <a:p>
            <a:r>
              <a:rPr lang="de-DE" dirty="0"/>
              <a:t>Auf </a:t>
            </a:r>
            <a:r>
              <a:rPr lang="de-DE" b="1" dirty="0">
                <a:solidFill>
                  <a:schemeClr val="accent5"/>
                </a:solidFill>
              </a:rPr>
              <a:t>Brot</a:t>
            </a:r>
            <a:r>
              <a:rPr lang="de-DE" dirty="0"/>
              <a:t> und </a:t>
            </a:r>
            <a:r>
              <a:rPr lang="de-DE" b="1" dirty="0">
                <a:solidFill>
                  <a:schemeClr val="accent5"/>
                </a:solidFill>
              </a:rPr>
              <a:t>Butter</a:t>
            </a:r>
            <a:r>
              <a:rPr lang="de-DE" dirty="0"/>
              <a:t> möglichst </a:t>
            </a:r>
            <a:r>
              <a:rPr lang="de-DE" b="1" dirty="0">
                <a:solidFill>
                  <a:schemeClr val="accent5"/>
                </a:solidFill>
              </a:rPr>
              <a:t>verzichten</a:t>
            </a:r>
          </a:p>
          <a:p>
            <a:r>
              <a:rPr lang="de-DE" b="1" dirty="0">
                <a:solidFill>
                  <a:schemeClr val="accent5"/>
                </a:solidFill>
              </a:rPr>
              <a:t>Öl</a:t>
            </a:r>
            <a:r>
              <a:rPr lang="de-DE" dirty="0"/>
              <a:t> nur sehr </a:t>
            </a:r>
            <a:r>
              <a:rPr lang="de-DE" b="1" dirty="0">
                <a:solidFill>
                  <a:schemeClr val="accent5"/>
                </a:solidFill>
              </a:rPr>
              <a:t>reduziert</a:t>
            </a:r>
            <a:r>
              <a:rPr lang="de-DE" dirty="0"/>
              <a:t> und bewusst einsetzen</a:t>
            </a:r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26C9680-22F9-6576-9526-2CEAFE820D58}"/>
              </a:ext>
            </a:extLst>
          </p:cNvPr>
          <p:cNvSpPr txBox="1"/>
          <p:nvPr/>
        </p:nvSpPr>
        <p:spPr>
          <a:xfrm>
            <a:off x="7105650" y="71110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https://www.istockphoto.com/de/foto/zwei-frische-salatschalen-gm919666108-252836945</a:t>
            </a:r>
          </a:p>
        </p:txBody>
      </p:sp>
    </p:spTree>
    <p:extLst>
      <p:ext uri="{BB962C8B-B14F-4D97-AF65-F5344CB8AC3E}">
        <p14:creationId xmlns:p14="http://schemas.microsoft.com/office/powerpoint/2010/main" val="2264711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50CE1-BF01-12B8-6E15-17910FCA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7A0A5-301A-7D21-F9EF-F991EB5A5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32E8B86-D532-929F-DE22-4C66D00E8961}"/>
              </a:ext>
            </a:extLst>
          </p:cNvPr>
          <p:cNvSpPr txBox="1"/>
          <p:nvPr/>
        </p:nvSpPr>
        <p:spPr>
          <a:xfrm>
            <a:off x="9584363" y="69168"/>
            <a:ext cx="2607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Ernährungsquiz PRIMAS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E28B478-C9CC-3B81-3505-DF8FC1C95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576"/>
          <a:stretch>
            <a:fillRect/>
          </a:stretch>
        </p:blipFill>
        <p:spPr>
          <a:xfrm>
            <a:off x="838200" y="1986645"/>
            <a:ext cx="4760078" cy="27392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74795CC-58CB-66DA-A92C-EFA70AE79F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838200" y="4888873"/>
            <a:ext cx="4749864" cy="56131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B4A8C0F-0E7E-0475-EF99-91E605BBD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897" y="1986645"/>
            <a:ext cx="4806316" cy="273926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5E6EBB-81A6-461B-FBD9-60241D4C90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0000"/>
          <a:stretch>
            <a:fillRect/>
          </a:stretch>
        </p:blipFill>
        <p:spPr>
          <a:xfrm>
            <a:off x="6420897" y="4888873"/>
            <a:ext cx="4770238" cy="56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14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E05E8-DC8B-9870-711E-97B4770E6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106BC-4010-3055-58DA-CD11A4817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Auflösung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C7AD03A-C05D-42AF-B6ED-18C0374B38AC}"/>
              </a:ext>
            </a:extLst>
          </p:cNvPr>
          <p:cNvSpPr txBox="1"/>
          <p:nvPr/>
        </p:nvSpPr>
        <p:spPr>
          <a:xfrm>
            <a:off x="9584363" y="69168"/>
            <a:ext cx="2607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Ernährungsquiz PRIMAS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892764E-C4B4-6923-1042-1A082EA7C8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576"/>
          <a:stretch>
            <a:fillRect/>
          </a:stretch>
        </p:blipFill>
        <p:spPr>
          <a:xfrm>
            <a:off x="838200" y="1986645"/>
            <a:ext cx="4760078" cy="27392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4E7108D-E66C-BDA0-A518-16462D805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888873"/>
            <a:ext cx="4749864" cy="112262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D4CDD9E-1778-F761-B295-C0949141F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897" y="1986645"/>
            <a:ext cx="4806316" cy="273926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01851D5-A457-3B6C-870C-EFDFC799C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0897" y="4888873"/>
            <a:ext cx="4770238" cy="11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51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EC8C0-E4A3-E781-E097-F44685B2A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B9DBBE-F516-340A-B6DC-3FDA46A6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„Kalorienfallen“: Hauptspeise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7FA0B191-5DDB-3216-0805-1CBEE2CD6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0" y="1825624"/>
            <a:ext cx="5765800" cy="48101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Kalorienhaltiges Essen (pro Portion)</a:t>
            </a:r>
          </a:p>
          <a:p>
            <a:r>
              <a:rPr lang="de-DE" sz="2000" dirty="0"/>
              <a:t>Schnitzel mit Pommes:		ca. 1100 kcal</a:t>
            </a:r>
          </a:p>
          <a:p>
            <a:r>
              <a:rPr lang="de-DE" sz="2000" dirty="0"/>
              <a:t>Carbonara:			ca. 900 kcal</a:t>
            </a:r>
          </a:p>
          <a:p>
            <a:r>
              <a:rPr lang="de-DE" sz="2000" dirty="0"/>
              <a:t>Pizza Salami:			ca. 950 kcal</a:t>
            </a:r>
          </a:p>
          <a:p>
            <a:r>
              <a:rPr lang="de-DE" sz="2000" dirty="0"/>
              <a:t>Rahmschnitzel mit Spätzle:	ca. 1200 kcal</a:t>
            </a:r>
          </a:p>
          <a:p>
            <a:r>
              <a:rPr lang="de-DE" sz="2000" dirty="0"/>
              <a:t>Käsespätzle:			ca. 900-1200 kcal</a:t>
            </a:r>
          </a:p>
          <a:p>
            <a:r>
              <a:rPr lang="de-DE" sz="2000" dirty="0"/>
              <a:t>Lasagne:			ca. 850 kcal</a:t>
            </a:r>
          </a:p>
          <a:p>
            <a:r>
              <a:rPr lang="de-DE" sz="2000" dirty="0"/>
              <a:t>Schweinebraten mit Knödel:	ca. 900-1300 kcal</a:t>
            </a:r>
          </a:p>
          <a:p>
            <a:r>
              <a:rPr lang="de-DE" sz="2000" dirty="0"/>
              <a:t>Backfisch, Pommes, Remoulade: ca. 900-1200 kcal </a:t>
            </a:r>
          </a:p>
          <a:p>
            <a:r>
              <a:rPr lang="de-DE" sz="2000" dirty="0"/>
              <a:t>Caesar Salad</a:t>
            </a:r>
          </a:p>
          <a:p>
            <a:pPr marL="0" indent="0">
              <a:buNone/>
            </a:pPr>
            <a:r>
              <a:rPr lang="de-DE" sz="2000" dirty="0"/>
              <a:t>(Dressing &amp; Croutons): 		ca. 700 kcal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2C5D28F7-0DE2-810B-CD7E-339CB2818033}"/>
              </a:ext>
            </a:extLst>
          </p:cNvPr>
          <p:cNvSpPr txBox="1">
            <a:spLocks/>
          </p:cNvSpPr>
          <p:nvPr/>
        </p:nvSpPr>
        <p:spPr>
          <a:xfrm>
            <a:off x="6096000" y="1825624"/>
            <a:ext cx="5873750" cy="48545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Kalorienärmeres Essen (pro Portion)</a:t>
            </a:r>
          </a:p>
          <a:p>
            <a:r>
              <a:rPr lang="de-DE" sz="2000" dirty="0"/>
              <a:t>Hähnchenbrust vom Grill:	ca. 450 kcal</a:t>
            </a:r>
          </a:p>
          <a:p>
            <a:r>
              <a:rPr lang="de-DE" sz="2000" dirty="0"/>
              <a:t>Pasta mit Tomatensoße:	ca. 550 kcal</a:t>
            </a:r>
          </a:p>
          <a:p>
            <a:r>
              <a:rPr lang="de-DE" sz="2000" dirty="0"/>
              <a:t>Pizza Margherita:		ca. 700 kcal</a:t>
            </a:r>
          </a:p>
          <a:p>
            <a:r>
              <a:rPr lang="de-DE" sz="2000" dirty="0"/>
              <a:t>Rindersteak mit Ofengemüse:	ca. 550 kcal</a:t>
            </a:r>
          </a:p>
          <a:p>
            <a:r>
              <a:rPr lang="de-DE" sz="2000" dirty="0"/>
              <a:t>Gemüsepfanne mit Kartoffeln:	ca. 400-600 kcal</a:t>
            </a:r>
          </a:p>
          <a:p>
            <a:r>
              <a:rPr lang="de-DE" sz="2000" dirty="0"/>
              <a:t>Gemüselasagne:		ca. 400-600 kcal</a:t>
            </a:r>
          </a:p>
          <a:p>
            <a:r>
              <a:rPr lang="de-DE" sz="2000" dirty="0"/>
              <a:t>Putenbrust mit Gemüse:	ca. 400-600 kcal</a:t>
            </a:r>
          </a:p>
          <a:p>
            <a:r>
              <a:rPr lang="de-DE" sz="2000" dirty="0"/>
              <a:t>Gegrillter Fisch mit Salat:	ca. 350 kcal</a:t>
            </a:r>
          </a:p>
          <a:p>
            <a:endParaRPr lang="de-DE" sz="2000" dirty="0"/>
          </a:p>
          <a:p>
            <a:r>
              <a:rPr lang="de-DE" sz="2000" dirty="0"/>
              <a:t>Gemischter Salat mit Hähnchen</a:t>
            </a:r>
          </a:p>
          <a:p>
            <a:pPr marL="0" indent="0">
              <a:buNone/>
            </a:pPr>
            <a:r>
              <a:rPr lang="de-DE" sz="2000" dirty="0"/>
              <a:t> und Essig-Öl-Dressing:		ca. 400 kcal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167949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DE72E-D492-ED7F-7967-995718FE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Geröstetes Gemüse mit Kartoffeln - Lizenzfrei Bratengericht Stock-Foto">
            <a:extLst>
              <a:ext uri="{FF2B5EF4-FFF2-40B4-BE49-F238E27FC236}">
                <a16:creationId xmlns:a16="http://schemas.microsoft.com/office/drawing/2014/main" id="{45151016-7CA9-3435-69E0-A21D2AB5D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5" y="0"/>
            <a:ext cx="4524375" cy="679319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DE1E235-267A-98E7-FF62-652988C1D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Hauptspeise: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468C47-13E0-DF43-2CBF-540A0D905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00825" cy="4351338"/>
          </a:xfrm>
        </p:spPr>
        <p:txBody>
          <a:bodyPr>
            <a:normAutofit fontScale="92500" lnSpcReduction="10000"/>
          </a:bodyPr>
          <a:lstStyle/>
          <a:p>
            <a:r>
              <a:rPr lang="de-DE" sz="2400" dirty="0"/>
              <a:t>Kalorienarme</a:t>
            </a:r>
            <a:r>
              <a:rPr lang="de-DE" sz="2400" b="1" dirty="0">
                <a:solidFill>
                  <a:schemeClr val="accent5"/>
                </a:solidFill>
              </a:rPr>
              <a:t> Zubereitungsarten </a:t>
            </a:r>
            <a:r>
              <a:rPr lang="de-DE" sz="2400" dirty="0"/>
              <a:t>bevorzugen</a:t>
            </a:r>
          </a:p>
          <a:p>
            <a:pPr lvl="1"/>
            <a:r>
              <a:rPr lang="de-DE" sz="2000" dirty="0"/>
              <a:t>Günstig: </a:t>
            </a:r>
            <a:r>
              <a:rPr lang="de-DE" sz="2000" b="1" dirty="0">
                <a:solidFill>
                  <a:schemeClr val="accent5"/>
                </a:solidFill>
              </a:rPr>
              <a:t>Gegrillt, gekocht, gegart</a:t>
            </a:r>
          </a:p>
          <a:p>
            <a:pPr lvl="1"/>
            <a:r>
              <a:rPr lang="de-DE" sz="2000" dirty="0"/>
              <a:t>Ungünstig: Paniert, frittiert, gebacken, in Butter gebraten</a:t>
            </a:r>
          </a:p>
          <a:p>
            <a:r>
              <a:rPr lang="de-DE" sz="2400" dirty="0"/>
              <a:t>Kalorienarme </a:t>
            </a:r>
            <a:r>
              <a:rPr lang="de-DE" sz="2400" b="1" dirty="0">
                <a:solidFill>
                  <a:schemeClr val="accent5"/>
                </a:solidFill>
              </a:rPr>
              <a:t>Beilagen</a:t>
            </a:r>
            <a:r>
              <a:rPr lang="de-DE" sz="2400" dirty="0"/>
              <a:t> wählen</a:t>
            </a:r>
          </a:p>
          <a:p>
            <a:pPr lvl="1"/>
            <a:r>
              <a:rPr lang="de-DE" sz="2000" dirty="0"/>
              <a:t>Günstig: </a:t>
            </a:r>
            <a:r>
              <a:rPr lang="de-DE" sz="2000" b="1" dirty="0">
                <a:solidFill>
                  <a:schemeClr val="accent5"/>
                </a:solidFill>
              </a:rPr>
              <a:t>Gemüsebeilage, gekochte Kartoffeln, Reis, Vollkornnudeln</a:t>
            </a:r>
          </a:p>
          <a:p>
            <a:pPr lvl="1"/>
            <a:r>
              <a:rPr lang="de-DE" sz="2000" dirty="0"/>
              <a:t>Ungünstig: Pommes, Kroketten, Kartoffelgratin mit Sahne</a:t>
            </a:r>
          </a:p>
          <a:p>
            <a:r>
              <a:rPr lang="de-DE" sz="2400" dirty="0"/>
              <a:t>Kalorienarme </a:t>
            </a:r>
            <a:r>
              <a:rPr lang="de-DE" sz="2400" b="1" dirty="0">
                <a:solidFill>
                  <a:schemeClr val="accent5"/>
                </a:solidFill>
              </a:rPr>
              <a:t>Soßen</a:t>
            </a:r>
            <a:r>
              <a:rPr lang="de-DE" sz="2400" dirty="0"/>
              <a:t> wählen</a:t>
            </a:r>
          </a:p>
          <a:p>
            <a:pPr lvl="1"/>
            <a:r>
              <a:rPr lang="de-DE" sz="2000" dirty="0"/>
              <a:t>Günstig: </a:t>
            </a:r>
            <a:r>
              <a:rPr lang="de-DE" sz="2000" b="1" dirty="0">
                <a:solidFill>
                  <a:schemeClr val="accent5"/>
                </a:solidFill>
              </a:rPr>
              <a:t>Tomatensoße, Soße auf Joghurtbasis</a:t>
            </a:r>
          </a:p>
          <a:p>
            <a:pPr lvl="1"/>
            <a:r>
              <a:rPr lang="de-DE" sz="2000" dirty="0"/>
              <a:t>Ungünstig: Sahne-, Käse-, Rahmsoße, Mayonnaise</a:t>
            </a:r>
          </a:p>
          <a:p>
            <a:r>
              <a:rPr lang="de-DE" sz="2400" dirty="0"/>
              <a:t>Auf </a:t>
            </a:r>
            <a:r>
              <a:rPr lang="de-DE" sz="2400" b="1" dirty="0">
                <a:solidFill>
                  <a:schemeClr val="accent5"/>
                </a:solidFill>
              </a:rPr>
              <a:t>viel Gemüse, Salat </a:t>
            </a:r>
            <a:r>
              <a:rPr lang="de-DE" sz="2400" dirty="0"/>
              <a:t>achten: wenig Kalorien, viel Ballaststoffe, schnelle Sättigung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BEE33A3-69DD-7888-D596-6346E0B736A9}"/>
              </a:ext>
            </a:extLst>
          </p:cNvPr>
          <p:cNvSpPr txBox="1"/>
          <p:nvPr/>
        </p:nvSpPr>
        <p:spPr>
          <a:xfrm>
            <a:off x="7124700" y="692813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https://www.istockphoto.com/de/foto/ger%C3%B6stetes-gem%C3%BCse-mit-kartoffeln-gm2280414678-692381458</a:t>
            </a:r>
          </a:p>
        </p:txBody>
      </p:sp>
    </p:spTree>
    <p:extLst>
      <p:ext uri="{BB962C8B-B14F-4D97-AF65-F5344CB8AC3E}">
        <p14:creationId xmlns:p14="http://schemas.microsoft.com/office/powerpoint/2010/main" val="2974120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3613B-CAEA-5845-11CA-D0B7A6AA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5029EA-FBD4-3EEC-7BC3-E752FD286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Gewichtskurve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26CDB8-DC38-B377-B877-6C6F06CC8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981841-E1FF-5C4C-7E45-CCD845B47F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86"/>
          <a:stretch>
            <a:fillRect/>
          </a:stretch>
        </p:blipFill>
        <p:spPr>
          <a:xfrm>
            <a:off x="1834856" y="1862596"/>
            <a:ext cx="8848562" cy="499540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8B4728D-DA3B-0321-4419-FDF3C5D95F82}"/>
              </a:ext>
            </a:extLst>
          </p:cNvPr>
          <p:cNvSpPr txBox="1"/>
          <p:nvPr/>
        </p:nvSpPr>
        <p:spPr>
          <a:xfrm>
            <a:off x="7207526" y="6488668"/>
            <a:ext cx="4890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Für das Arbeitsblatt bitte andere Werte nehmen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42FDE4D-48EE-7BE0-CA78-7F582C8127FE}"/>
              </a:ext>
            </a:extLst>
          </p:cNvPr>
          <p:cNvSpPr txBox="1"/>
          <p:nvPr/>
        </p:nvSpPr>
        <p:spPr>
          <a:xfrm>
            <a:off x="591459" y="13719"/>
            <a:ext cx="5737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4 zeichnen</a:t>
            </a:r>
          </a:p>
        </p:txBody>
      </p:sp>
    </p:spTree>
    <p:extLst>
      <p:ext uri="{BB962C8B-B14F-4D97-AF65-F5344CB8AC3E}">
        <p14:creationId xmlns:p14="http://schemas.microsoft.com/office/powerpoint/2010/main" val="34836364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2ED09-2806-516D-DD61-B68ECAFA4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11175-4B42-62BF-514A-04F2C45E5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EC490EA-49CD-3E49-17CD-ABF3129F1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7541"/>
          <a:stretch>
            <a:fillRect/>
          </a:stretch>
        </p:blipFill>
        <p:spPr>
          <a:xfrm>
            <a:off x="6718043" y="2089096"/>
            <a:ext cx="4861852" cy="282693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0731D19-6311-1C2A-B83D-C8D1094E7AF0}"/>
              </a:ext>
            </a:extLst>
          </p:cNvPr>
          <p:cNvSpPr txBox="1"/>
          <p:nvPr/>
        </p:nvSpPr>
        <p:spPr>
          <a:xfrm>
            <a:off x="6248322" y="80871"/>
            <a:ext cx="5943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hier aus dem Ernährungsquiz PRIMAS herausnehmen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97B15C9-7D1B-BEFB-6692-992C23E1E2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541"/>
          <a:stretch>
            <a:fillRect/>
          </a:stretch>
        </p:blipFill>
        <p:spPr>
          <a:xfrm>
            <a:off x="1008681" y="2089096"/>
            <a:ext cx="4870628" cy="2826936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05649FE-75F4-9A46-16D8-DA81D832FE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730" t="37322" b="28680"/>
          <a:stretch>
            <a:fillRect/>
          </a:stretch>
        </p:blipFill>
        <p:spPr>
          <a:xfrm>
            <a:off x="1008681" y="5015621"/>
            <a:ext cx="3898297" cy="6065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B9FA9F-AA0A-AEBA-F996-B94EA790C3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706" t="38211" b="30894"/>
          <a:stretch>
            <a:fillRect/>
          </a:stretch>
        </p:blipFill>
        <p:spPr>
          <a:xfrm>
            <a:off x="6718042" y="5015620"/>
            <a:ext cx="4876791" cy="60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74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3F400-AEF3-D7D7-2933-44FF052D8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BC27FF-BB8C-6648-7C53-42E4756C0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Auflösung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8FCD9F67-865A-CAD6-F104-A92272385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7541"/>
          <a:stretch>
            <a:fillRect/>
          </a:stretch>
        </p:blipFill>
        <p:spPr>
          <a:xfrm>
            <a:off x="6718043" y="2089096"/>
            <a:ext cx="4861852" cy="282693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41C6DB1-F788-CDC2-8AE3-C45D7EF6CD2E}"/>
              </a:ext>
            </a:extLst>
          </p:cNvPr>
          <p:cNvSpPr txBox="1"/>
          <p:nvPr/>
        </p:nvSpPr>
        <p:spPr>
          <a:xfrm>
            <a:off x="6248322" y="80871"/>
            <a:ext cx="5943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hier aus dem Ernährungsquiz PRIMAS herausnehmen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5BACE69-D86F-16E2-A153-3E28283C3A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541"/>
          <a:stretch>
            <a:fillRect/>
          </a:stretch>
        </p:blipFill>
        <p:spPr>
          <a:xfrm>
            <a:off x="1008681" y="2089096"/>
            <a:ext cx="4870628" cy="2826936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DF21144-F941-D5B2-909D-197F80E7BF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730" t="37322"/>
          <a:stretch>
            <a:fillRect/>
          </a:stretch>
        </p:blipFill>
        <p:spPr>
          <a:xfrm>
            <a:off x="1008681" y="5015620"/>
            <a:ext cx="3898297" cy="111828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EC78E86-313F-B6CE-0603-3701F0941D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706" t="38211"/>
          <a:stretch>
            <a:fillRect/>
          </a:stretch>
        </p:blipFill>
        <p:spPr>
          <a:xfrm>
            <a:off x="6718042" y="5015620"/>
            <a:ext cx="4876791" cy="12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04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909EC-08A2-AEEB-61ED-68749296F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329FD-5CA3-7900-60BF-ECA229511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„Kalorienfallen“: Nachspeise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E619722-8E83-5859-D7F7-925372534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825624"/>
            <a:ext cx="5765800" cy="48101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Kalorienhaltiges Essen (pro Portion)</a:t>
            </a:r>
          </a:p>
          <a:p>
            <a:r>
              <a:rPr lang="de-DE" sz="2000" dirty="0"/>
              <a:t>Eisbecher mit Sahne:		ca. 500-900 kcal</a:t>
            </a:r>
          </a:p>
          <a:p>
            <a:r>
              <a:rPr lang="de-DE" sz="2000" dirty="0"/>
              <a:t>Apfelstrudel mit Vanillesauce:	ca. 500-800 kcal</a:t>
            </a:r>
          </a:p>
          <a:p>
            <a:r>
              <a:rPr lang="de-DE" sz="2000" dirty="0"/>
              <a:t>Tiramisu:			ca. 400-600 kcal</a:t>
            </a:r>
          </a:p>
          <a:p>
            <a:r>
              <a:rPr lang="de-DE" sz="2000" dirty="0"/>
              <a:t>Kaiserschmarrn mit Kompott:	ca. 600-900 kcal</a:t>
            </a:r>
          </a:p>
          <a:p>
            <a:r>
              <a:rPr lang="de-DE" sz="2000" dirty="0"/>
              <a:t>Käsekuchen:			ca. 450-700 kcal</a:t>
            </a:r>
          </a:p>
          <a:p>
            <a:r>
              <a:rPr lang="de-DE" sz="2000" dirty="0"/>
              <a:t>Schokokuchen mit Sahne:	ca. 500-700 kcal</a:t>
            </a:r>
          </a:p>
          <a:p>
            <a:r>
              <a:rPr lang="de-DE" sz="2000" dirty="0"/>
              <a:t>Pfannkuchen, Nutella, Eis:	ca. 600-1000 kcal</a:t>
            </a:r>
          </a:p>
          <a:p>
            <a:r>
              <a:rPr lang="de-DE" sz="2000" dirty="0"/>
              <a:t>Käseteller:			ca. 500-650 kcal</a:t>
            </a:r>
          </a:p>
          <a:p>
            <a:endParaRPr lang="de-DE" sz="2000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01C59B5-D6D6-ECE0-C4A2-7A9DE376D5B3}"/>
              </a:ext>
            </a:extLst>
          </p:cNvPr>
          <p:cNvSpPr txBox="1">
            <a:spLocks/>
          </p:cNvSpPr>
          <p:nvPr/>
        </p:nvSpPr>
        <p:spPr>
          <a:xfrm>
            <a:off x="6096000" y="1825624"/>
            <a:ext cx="5873750" cy="48545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Kalorienärmeres Essen (pro Portion)</a:t>
            </a:r>
          </a:p>
          <a:p>
            <a:r>
              <a:rPr lang="de-DE" sz="2000" dirty="0"/>
              <a:t>Sorbet			ca. 150-250 kcal</a:t>
            </a:r>
          </a:p>
          <a:p>
            <a:r>
              <a:rPr lang="de-DE" sz="2000" dirty="0"/>
              <a:t>Obstsalat (ohne Zucker):	ca. 80-150 kcal</a:t>
            </a:r>
          </a:p>
          <a:p>
            <a:r>
              <a:rPr lang="de-DE" sz="2000" dirty="0"/>
              <a:t>Quarkcreme mit Beeren:	ca. 150-250 kcal</a:t>
            </a:r>
          </a:p>
          <a:p>
            <a:r>
              <a:rPr lang="de-DE" sz="2000" dirty="0"/>
              <a:t>Pfannkuchen mit Obst:		ca. 250-400 kcal</a:t>
            </a:r>
          </a:p>
          <a:p>
            <a:r>
              <a:rPr lang="de-DE" sz="2000" dirty="0"/>
              <a:t>Obstkuchen:			ca. 200-300 kcal</a:t>
            </a:r>
          </a:p>
          <a:p>
            <a:r>
              <a:rPr lang="de-DE" sz="2000" dirty="0"/>
              <a:t>Biskuit mit Beeren:		ca. 200-300 kcal</a:t>
            </a:r>
          </a:p>
          <a:p>
            <a:r>
              <a:rPr lang="de-DE" sz="2000" dirty="0"/>
              <a:t>Crêpes mit Beeren:		ca. 190-250 kcal</a:t>
            </a:r>
          </a:p>
          <a:p>
            <a:r>
              <a:rPr lang="de-DE" sz="2000" dirty="0"/>
              <a:t>Espresso mit Vanilleeis:	ca. 125-155 kcal </a:t>
            </a:r>
          </a:p>
        </p:txBody>
      </p:sp>
    </p:spTree>
    <p:extLst>
      <p:ext uri="{BB962C8B-B14F-4D97-AF65-F5344CB8AC3E}">
        <p14:creationId xmlns:p14="http://schemas.microsoft.com/office/powerpoint/2010/main" val="36172038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0FD05-AF01-3E6B-CBFD-B38941D39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Obstsalat - Lizenzfrei Obstsalat Stock-Foto">
            <a:extLst>
              <a:ext uri="{FF2B5EF4-FFF2-40B4-BE49-F238E27FC236}">
                <a16:creationId xmlns:a16="http://schemas.microsoft.com/office/drawing/2014/main" id="{19184803-30AF-B9AE-4AF9-1FA86BDCA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475" y="0"/>
            <a:ext cx="4581525" cy="686893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5A3A6B-7D68-971D-4245-8D9ED841E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Nachspeise: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89D4CC-1FE5-B9A3-4808-2BD802FA8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29375" cy="4927600"/>
          </a:xfrm>
        </p:spPr>
        <p:txBody>
          <a:bodyPr>
            <a:normAutofit fontScale="92500" lnSpcReduction="10000"/>
          </a:bodyPr>
          <a:lstStyle/>
          <a:p>
            <a:r>
              <a:rPr lang="de-DE" sz="2400" dirty="0"/>
              <a:t>Nachspeisen mit viel </a:t>
            </a:r>
            <a:r>
              <a:rPr lang="de-DE" sz="2400" b="1" dirty="0">
                <a:solidFill>
                  <a:schemeClr val="accent5"/>
                </a:solidFill>
              </a:rPr>
              <a:t>Sahne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chemeClr val="accent5"/>
                </a:solidFill>
              </a:rPr>
              <a:t>Vollmilch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vermeiden</a:t>
            </a:r>
          </a:p>
          <a:p>
            <a:r>
              <a:rPr lang="de-DE" sz="2400" dirty="0"/>
              <a:t>Dessert </a:t>
            </a:r>
            <a:r>
              <a:rPr lang="de-DE" sz="2400" b="1" dirty="0">
                <a:solidFill>
                  <a:schemeClr val="accent5"/>
                </a:solidFill>
              </a:rPr>
              <a:t>ohne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Schlagsahne</a:t>
            </a:r>
            <a:r>
              <a:rPr lang="de-DE" sz="2400" dirty="0"/>
              <a:t> oder </a:t>
            </a:r>
            <a:r>
              <a:rPr lang="de-DE" sz="2400" b="1" dirty="0">
                <a:solidFill>
                  <a:schemeClr val="accent5"/>
                </a:solidFill>
              </a:rPr>
              <a:t>Sauce</a:t>
            </a:r>
            <a:r>
              <a:rPr lang="de-DE" sz="2400" dirty="0"/>
              <a:t> (z.B. Vanille-, Schokosauce) bestellen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Fruchtige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Nachspeisen</a:t>
            </a:r>
            <a:r>
              <a:rPr lang="de-DE" sz="2400" dirty="0"/>
              <a:t> sind häufig </a:t>
            </a:r>
            <a:r>
              <a:rPr lang="de-DE" sz="2400" b="1" dirty="0">
                <a:solidFill>
                  <a:schemeClr val="accent5"/>
                </a:solidFill>
              </a:rPr>
              <a:t>kalorienärmer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Sorbet</a:t>
            </a:r>
            <a:r>
              <a:rPr lang="de-DE" sz="2400" dirty="0"/>
              <a:t> statt Eis wählen</a:t>
            </a:r>
          </a:p>
          <a:p>
            <a:r>
              <a:rPr lang="de-DE" sz="2400" dirty="0"/>
              <a:t>Auf Nachspeise </a:t>
            </a:r>
            <a:r>
              <a:rPr lang="de-DE" sz="2400" b="1" dirty="0">
                <a:solidFill>
                  <a:schemeClr val="accent5"/>
                </a:solidFill>
              </a:rPr>
              <a:t>möglichst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verzichten</a:t>
            </a:r>
          </a:p>
          <a:p>
            <a:pPr lvl="1"/>
            <a:r>
              <a:rPr lang="de-DE" sz="2000" dirty="0"/>
              <a:t>Nachspeisen sind häufig sehr kalorienreich und zuckerhaltig</a:t>
            </a:r>
          </a:p>
          <a:p>
            <a:pPr lvl="1"/>
            <a:r>
              <a:rPr lang="de-DE" sz="2000" dirty="0"/>
              <a:t>Gerade zu Beginn des Abnehmens, auf Nachspeisen verzichten</a:t>
            </a:r>
          </a:p>
          <a:p>
            <a:pPr lvl="1"/>
            <a:r>
              <a:rPr lang="de-DE" sz="2000" dirty="0"/>
              <a:t>Wenn bereits Gewicht abgenommen wurden, nur in Maßen empfehlenswert</a:t>
            </a:r>
          </a:p>
          <a:p>
            <a:pPr lvl="1"/>
            <a:r>
              <a:rPr lang="de-DE" sz="2000" dirty="0"/>
              <a:t>Häufig keine kalorienarmen Alternativen für Nachspeisen im Restaurant verfügbar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90DA56F-6D6D-7A4F-77A9-E933D779D010}"/>
              </a:ext>
            </a:extLst>
          </p:cNvPr>
          <p:cNvSpPr txBox="1"/>
          <p:nvPr/>
        </p:nvSpPr>
        <p:spPr>
          <a:xfrm>
            <a:off x="7267575" y="7003871"/>
            <a:ext cx="6157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https://www.istockphoto.com/de/foto/obstsalat-gm2209270707-626384473</a:t>
            </a:r>
          </a:p>
        </p:txBody>
      </p:sp>
    </p:spTree>
    <p:extLst>
      <p:ext uri="{BB962C8B-B14F-4D97-AF65-F5344CB8AC3E}">
        <p14:creationId xmlns:p14="http://schemas.microsoft.com/office/powerpoint/2010/main" val="7818689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4F9AB-9E2E-0A4B-5DC0-54805632C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Restaurant: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87631B-AD57-A4A8-5CB8-839CD44D7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7639051" cy="4746625"/>
          </a:xfrm>
        </p:spPr>
        <p:txBody>
          <a:bodyPr>
            <a:normAutofit fontScale="85000" lnSpcReduction="10000"/>
          </a:bodyPr>
          <a:lstStyle/>
          <a:p>
            <a:r>
              <a:rPr lang="de-DE" sz="2400" dirty="0"/>
              <a:t>Restaurantgerichte enthalten häufig </a:t>
            </a:r>
            <a:r>
              <a:rPr lang="de-DE" sz="2400" b="1" dirty="0">
                <a:solidFill>
                  <a:schemeClr val="accent5"/>
                </a:solidFill>
              </a:rPr>
              <a:t>viele versteckte Kalorien</a:t>
            </a:r>
            <a:br>
              <a:rPr lang="de-DE" sz="2400" dirty="0"/>
            </a:br>
            <a:r>
              <a:rPr lang="de-DE" sz="2400" dirty="0"/>
              <a:t>  → Bewusst auswählen und Alternativen nutzen</a:t>
            </a:r>
          </a:p>
          <a:p>
            <a:pPr marL="0" indent="0">
              <a:buNone/>
            </a:pPr>
            <a:r>
              <a:rPr lang="de-DE" sz="2400" b="1" dirty="0"/>
              <a:t>Kalorien im Restaurant werden häufig unterschätzt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Frittiertes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chemeClr val="accent5"/>
                </a:solidFill>
              </a:rPr>
              <a:t>panierte</a:t>
            </a:r>
            <a:r>
              <a:rPr lang="de-DE" sz="2400" dirty="0"/>
              <a:t> Speisen enthalten </a:t>
            </a:r>
            <a:r>
              <a:rPr lang="de-DE" sz="2400" b="1" dirty="0">
                <a:solidFill>
                  <a:schemeClr val="accent5"/>
                </a:solidFill>
              </a:rPr>
              <a:t>viel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Fett</a:t>
            </a:r>
            <a:br>
              <a:rPr lang="de-DE" sz="2400" dirty="0"/>
            </a:br>
            <a:r>
              <a:rPr lang="de-DE" sz="2400" dirty="0"/>
              <a:t>  → Eher gegrillte oder gedünstete Gerichte wählen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Soßen</a:t>
            </a:r>
            <a:r>
              <a:rPr lang="de-DE" sz="2400" dirty="0"/>
              <a:t>, </a:t>
            </a:r>
            <a:r>
              <a:rPr lang="de-DE" sz="2400" b="1" dirty="0">
                <a:solidFill>
                  <a:schemeClr val="accent5"/>
                </a:solidFill>
              </a:rPr>
              <a:t>Käse</a:t>
            </a:r>
            <a:r>
              <a:rPr lang="de-DE" sz="2400" dirty="0"/>
              <a:t> und große </a:t>
            </a:r>
            <a:r>
              <a:rPr lang="de-DE" sz="2400" b="1" dirty="0">
                <a:solidFill>
                  <a:schemeClr val="accent5"/>
                </a:solidFill>
              </a:rPr>
              <a:t>Beilagen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erhöhen die Kalorien </a:t>
            </a:r>
            <a:r>
              <a:rPr lang="de-DE" sz="2400" dirty="0"/>
              <a:t>deutlich</a:t>
            </a:r>
            <a:br>
              <a:rPr lang="de-DE" sz="2400" dirty="0"/>
            </a:br>
            <a:r>
              <a:rPr lang="de-DE" sz="2400" dirty="0"/>
              <a:t>  → Leichtere Beilagen und Soßen wählen, auf Sahnesoßen verzichten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Vorspeisen als Sättigungshilfe </a:t>
            </a:r>
            <a:r>
              <a:rPr lang="de-DE" sz="2400" dirty="0"/>
              <a:t>nutzen, aber gezielt auswählen</a:t>
            </a:r>
          </a:p>
          <a:p>
            <a:pPr marL="0" indent="0">
              <a:buNone/>
            </a:pPr>
            <a:r>
              <a:rPr lang="de-DE" sz="2400" dirty="0">
                <a:sym typeface="Wingdings" panose="05000000000000000000" pitchFamily="2" charset="2"/>
              </a:rPr>
              <a:t>	 Z.B. Salat oder Suppe statt Brotkorb mit Butter/Öl</a:t>
            </a:r>
            <a:endParaRPr lang="de-DE" sz="2400" dirty="0"/>
          </a:p>
          <a:p>
            <a:r>
              <a:rPr lang="de-DE" sz="2400" b="1" dirty="0">
                <a:solidFill>
                  <a:schemeClr val="accent5"/>
                </a:solidFill>
              </a:rPr>
              <a:t>Getränke</a:t>
            </a:r>
            <a:r>
              <a:rPr lang="de-DE" sz="2400" dirty="0"/>
              <a:t> und Extras werden oft bei der </a:t>
            </a:r>
            <a:r>
              <a:rPr lang="de-DE" sz="2400" b="1" dirty="0">
                <a:solidFill>
                  <a:schemeClr val="accent5"/>
                </a:solidFill>
              </a:rPr>
              <a:t>Kalorienschätzung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vergessen</a:t>
            </a:r>
            <a:br>
              <a:rPr lang="de-DE" sz="2400" dirty="0"/>
            </a:br>
            <a:r>
              <a:rPr lang="de-DE" sz="2400" dirty="0"/>
              <a:t>  → Wasser, Gemüsebeilagen und kleinere Portionen bevorzugen</a:t>
            </a:r>
          </a:p>
          <a:p>
            <a:endParaRPr lang="de-DE" sz="2400" dirty="0"/>
          </a:p>
        </p:txBody>
      </p:sp>
      <p:pic>
        <p:nvPicPr>
          <p:cNvPr id="4" name="Grafik 3" descr="Kellnerin bringt elegantes Abendessen - Lizenzfrei Teller Stock-Foto">
            <a:extLst>
              <a:ext uri="{FF2B5EF4-FFF2-40B4-BE49-F238E27FC236}">
                <a16:creationId xmlns:a16="http://schemas.microsoft.com/office/drawing/2014/main" id="{59D68767-57B7-9704-6BB4-2FE3E55A80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01"/>
          <a:stretch>
            <a:fillRect/>
          </a:stretch>
        </p:blipFill>
        <p:spPr>
          <a:xfrm>
            <a:off x="8391525" y="0"/>
            <a:ext cx="3800475" cy="685040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7DDE005-9153-69A0-B519-5100F08B9B31}"/>
              </a:ext>
            </a:extLst>
          </p:cNvPr>
          <p:cNvSpPr txBox="1"/>
          <p:nvPr/>
        </p:nvSpPr>
        <p:spPr>
          <a:xfrm>
            <a:off x="6505575" y="689236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https://www.istockphoto.com/de/foto/kellnerin-bringt-elegantes-abendessen-gm1321152776-407472148</a:t>
            </a:r>
          </a:p>
        </p:txBody>
      </p:sp>
    </p:spTree>
    <p:extLst>
      <p:ext uri="{BB962C8B-B14F-4D97-AF65-F5344CB8AC3E}">
        <p14:creationId xmlns:p14="http://schemas.microsoft.com/office/powerpoint/2010/main" val="4151977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A6AB0-8D11-4BBD-AFA6-3CA43AD9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AA8B3-672B-A0F3-103D-8EFE726DC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E8496AE-2A5E-D14B-F3B8-C3D37BFC95DB}"/>
              </a:ext>
            </a:extLst>
          </p:cNvPr>
          <p:cNvSpPr txBox="1"/>
          <p:nvPr/>
        </p:nvSpPr>
        <p:spPr>
          <a:xfrm>
            <a:off x="6008176" y="230188"/>
            <a:ext cx="6233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Sind zwar </a:t>
            </a:r>
            <a:r>
              <a:rPr lang="de-DE" i="1" dirty="0" err="1">
                <a:solidFill>
                  <a:srgbClr val="FF0000"/>
                </a:solidFill>
              </a:rPr>
              <a:t>Stockphotos</a:t>
            </a:r>
            <a:r>
              <a:rPr lang="de-DE" i="1" dirty="0">
                <a:solidFill>
                  <a:srgbClr val="FF0000"/>
                </a:solidFill>
              </a:rPr>
              <a:t>, aber bitte ähnlich umsetzen wie oben</a:t>
            </a:r>
          </a:p>
        </p:txBody>
      </p:sp>
      <p:pic>
        <p:nvPicPr>
          <p:cNvPr id="3" name="Grafik 2" descr="Potato chips - Lizenzfrei Kartoffelchips Stock-Foto">
            <a:extLst>
              <a:ext uri="{FF2B5EF4-FFF2-40B4-BE49-F238E27FC236}">
                <a16:creationId xmlns:a16="http://schemas.microsoft.com/office/drawing/2014/main" id="{F22BA2BE-F2ED-D512-BD94-673067C4D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948" y="2035532"/>
            <a:ext cx="4678404" cy="311589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A21A2DD-2D82-1532-A3F8-B16DD3FEE38E}"/>
              </a:ext>
            </a:extLst>
          </p:cNvPr>
          <p:cNvSpPr txBox="1"/>
          <p:nvPr/>
        </p:nvSpPr>
        <p:spPr>
          <a:xfrm>
            <a:off x="706170" y="6937714"/>
            <a:ext cx="6120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https://www.istockphoto.com/de/foto/potato-chips-gm167439679-22212016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3C59B9C-9AE7-712E-8A2D-20C8960143E5}"/>
              </a:ext>
            </a:extLst>
          </p:cNvPr>
          <p:cNvSpPr txBox="1"/>
          <p:nvPr/>
        </p:nvSpPr>
        <p:spPr>
          <a:xfrm>
            <a:off x="2087568" y="5489773"/>
            <a:ext cx="1982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50g Kartoffelchips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C237043-9400-FF1F-88CB-059FCDC954CB}"/>
              </a:ext>
            </a:extLst>
          </p:cNvPr>
          <p:cNvSpPr txBox="1"/>
          <p:nvPr/>
        </p:nvSpPr>
        <p:spPr>
          <a:xfrm>
            <a:off x="2087568" y="1581214"/>
            <a:ext cx="1577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Kartoffelchips</a:t>
            </a:r>
          </a:p>
        </p:txBody>
      </p:sp>
      <p:pic>
        <p:nvPicPr>
          <p:cNvPr id="15" name="Grafik 14" descr="gesalzene Erdnüsse in einer porzellanschüssel auf hölzernen Hintergrund - Lizenzfrei Erdnuss Stock-Foto">
            <a:extLst>
              <a:ext uri="{FF2B5EF4-FFF2-40B4-BE49-F238E27FC236}">
                <a16:creationId xmlns:a16="http://schemas.microsoft.com/office/drawing/2014/main" id="{52F8E45B-EBB5-44B5-4C5C-2455F4816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396" y="2049238"/>
            <a:ext cx="4678404" cy="310218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400BE622-E102-0947-1547-2C6D55EB8CA2}"/>
              </a:ext>
            </a:extLst>
          </p:cNvPr>
          <p:cNvSpPr txBox="1"/>
          <p:nvPr/>
        </p:nvSpPr>
        <p:spPr>
          <a:xfrm>
            <a:off x="6545655" y="6937714"/>
            <a:ext cx="6120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https://www.istockphoto.com/de/foto/gesalzene-erdn%C3%BCsse-in-einer-porzellansch%C3%BCssel-auf-h%C3%B6lzernen-hintergrund-gm994849820-269352662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A1622D-8748-DAA3-89D8-DC742FBFCE68}"/>
              </a:ext>
            </a:extLst>
          </p:cNvPr>
          <p:cNvSpPr txBox="1"/>
          <p:nvPr/>
        </p:nvSpPr>
        <p:spPr>
          <a:xfrm>
            <a:off x="8153202" y="5489773"/>
            <a:ext cx="152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50g Erdnüsse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D8D1D3C-3FC3-5A67-CE82-555C529D0A9A}"/>
              </a:ext>
            </a:extLst>
          </p:cNvPr>
          <p:cNvSpPr txBox="1"/>
          <p:nvPr/>
        </p:nvSpPr>
        <p:spPr>
          <a:xfrm>
            <a:off x="8153202" y="1581214"/>
            <a:ext cx="2152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Geröstete Erdnüsse</a:t>
            </a:r>
          </a:p>
        </p:txBody>
      </p:sp>
    </p:spTree>
    <p:extLst>
      <p:ext uri="{BB962C8B-B14F-4D97-AF65-F5344CB8AC3E}">
        <p14:creationId xmlns:p14="http://schemas.microsoft.com/office/powerpoint/2010/main" val="4066161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E7D93-3FC7-DC48-C0E3-1DD2F173E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58BC0-566F-480C-DC37-358D23EEC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Auflösung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D228AB9-B213-29E1-2210-F03BE326B70B}"/>
              </a:ext>
            </a:extLst>
          </p:cNvPr>
          <p:cNvSpPr txBox="1"/>
          <p:nvPr/>
        </p:nvSpPr>
        <p:spPr>
          <a:xfrm>
            <a:off x="6008176" y="230188"/>
            <a:ext cx="6233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Sind zwar </a:t>
            </a:r>
            <a:r>
              <a:rPr lang="de-DE" i="1" dirty="0" err="1">
                <a:solidFill>
                  <a:srgbClr val="FF0000"/>
                </a:solidFill>
              </a:rPr>
              <a:t>Stockphotos</a:t>
            </a:r>
            <a:r>
              <a:rPr lang="de-DE" i="1" dirty="0">
                <a:solidFill>
                  <a:srgbClr val="FF0000"/>
                </a:solidFill>
              </a:rPr>
              <a:t>, aber bitte ähnlich umsetzen wie oben</a:t>
            </a:r>
          </a:p>
        </p:txBody>
      </p:sp>
      <p:pic>
        <p:nvPicPr>
          <p:cNvPr id="3" name="Grafik 2" descr="Potato chips - Lizenzfrei Kartoffelchips Stock-Foto">
            <a:extLst>
              <a:ext uri="{FF2B5EF4-FFF2-40B4-BE49-F238E27FC236}">
                <a16:creationId xmlns:a16="http://schemas.microsoft.com/office/drawing/2014/main" id="{917D3424-BE55-0F43-F69C-E2DA6F1EB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948" y="2035532"/>
            <a:ext cx="4678404" cy="311589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8DF8A52-2775-2BB1-878E-7842FB34F4AD}"/>
              </a:ext>
            </a:extLst>
          </p:cNvPr>
          <p:cNvSpPr txBox="1"/>
          <p:nvPr/>
        </p:nvSpPr>
        <p:spPr>
          <a:xfrm>
            <a:off x="706170" y="6937714"/>
            <a:ext cx="6120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https://www.istockphoto.com/de/foto/potato-chips-gm167439679-22212016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C47E6BC-401B-F988-7374-1EADE0A268F7}"/>
              </a:ext>
            </a:extLst>
          </p:cNvPr>
          <p:cNvSpPr txBox="1"/>
          <p:nvPr/>
        </p:nvSpPr>
        <p:spPr>
          <a:xfrm>
            <a:off x="2087568" y="5489773"/>
            <a:ext cx="1982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50g Kartoffelchips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1270AF1-D3C8-FA5C-B330-C9B367D6C392}"/>
              </a:ext>
            </a:extLst>
          </p:cNvPr>
          <p:cNvSpPr/>
          <p:nvPr/>
        </p:nvSpPr>
        <p:spPr>
          <a:xfrm>
            <a:off x="2087568" y="5903981"/>
            <a:ext cx="1746249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270 kcal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E9BBF2F-BF4D-02FD-3412-8D41077E7FF2}"/>
              </a:ext>
            </a:extLst>
          </p:cNvPr>
          <p:cNvSpPr txBox="1"/>
          <p:nvPr/>
        </p:nvSpPr>
        <p:spPr>
          <a:xfrm>
            <a:off x="2087568" y="1581214"/>
            <a:ext cx="1577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Kartoffelchips</a:t>
            </a:r>
          </a:p>
        </p:txBody>
      </p:sp>
      <p:pic>
        <p:nvPicPr>
          <p:cNvPr id="15" name="Grafik 14" descr="gesalzene Erdnüsse in einer porzellanschüssel auf hölzernen Hintergrund - Lizenzfrei Erdnuss Stock-Foto">
            <a:extLst>
              <a:ext uri="{FF2B5EF4-FFF2-40B4-BE49-F238E27FC236}">
                <a16:creationId xmlns:a16="http://schemas.microsoft.com/office/drawing/2014/main" id="{48985C63-0257-ED67-440C-18BB2AE3A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396" y="2049238"/>
            <a:ext cx="4678404" cy="310218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C5028DD7-12DD-D0BB-47CF-3E0D13568EC2}"/>
              </a:ext>
            </a:extLst>
          </p:cNvPr>
          <p:cNvSpPr txBox="1"/>
          <p:nvPr/>
        </p:nvSpPr>
        <p:spPr>
          <a:xfrm>
            <a:off x="6545655" y="6937714"/>
            <a:ext cx="6120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https://www.istockphoto.com/de/foto/gesalzene-erdn%C3%BCsse-in-einer-porzellansch%C3%BCssel-auf-h%C3%B6lzernen-hintergrund-gm994849820-269352662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26540AB-BC59-D5AD-58C6-16ADB7088344}"/>
              </a:ext>
            </a:extLst>
          </p:cNvPr>
          <p:cNvSpPr txBox="1"/>
          <p:nvPr/>
        </p:nvSpPr>
        <p:spPr>
          <a:xfrm>
            <a:off x="8153202" y="5489773"/>
            <a:ext cx="152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50g Erdnüsse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9361F300-B116-DB3F-CF55-0EF632F4768F}"/>
              </a:ext>
            </a:extLst>
          </p:cNvPr>
          <p:cNvSpPr/>
          <p:nvPr/>
        </p:nvSpPr>
        <p:spPr>
          <a:xfrm>
            <a:off x="8153202" y="5903981"/>
            <a:ext cx="1746249" cy="4944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295 kcal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3DE8BF0-92F1-B04B-C98F-B9916E6C100E}"/>
              </a:ext>
            </a:extLst>
          </p:cNvPr>
          <p:cNvSpPr txBox="1"/>
          <p:nvPr/>
        </p:nvSpPr>
        <p:spPr>
          <a:xfrm>
            <a:off x="8153202" y="1581214"/>
            <a:ext cx="2152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Geröstete Erdnüsse</a:t>
            </a:r>
          </a:p>
        </p:txBody>
      </p:sp>
    </p:spTree>
    <p:extLst>
      <p:ext uri="{BB962C8B-B14F-4D97-AF65-F5344CB8AC3E}">
        <p14:creationId xmlns:p14="http://schemas.microsoft.com/office/powerpoint/2010/main" val="16884005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79A228-3A31-B942-6E75-927AA0DBA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„Kalorienfallen“: Snacks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5593DFF2-FA9E-744C-9097-96BEE38DD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825625"/>
            <a:ext cx="5257800" cy="43513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Kalorienhaltige Snacks (pro 100 g)</a:t>
            </a:r>
          </a:p>
          <a:p>
            <a:r>
              <a:rPr lang="de-DE" sz="2000" dirty="0"/>
              <a:t>Erdnüsse (geröstet): 	ca. 590 kcal</a:t>
            </a:r>
          </a:p>
          <a:p>
            <a:r>
              <a:rPr lang="de-DE" sz="2000" dirty="0"/>
              <a:t>Kartoffelchips: 	ca. 540 kcal</a:t>
            </a:r>
          </a:p>
          <a:p>
            <a:r>
              <a:rPr lang="de-DE" sz="2000" dirty="0"/>
              <a:t>Schokolade: 		ca. 535 kcal</a:t>
            </a:r>
          </a:p>
          <a:p>
            <a:r>
              <a:rPr lang="de-DE" sz="2000" dirty="0"/>
              <a:t>Erdnussflips: 		ca. 530 kcal</a:t>
            </a:r>
          </a:p>
          <a:p>
            <a:r>
              <a:rPr lang="de-DE" sz="2000" dirty="0"/>
              <a:t>Studentenfutter: 	ca. 500 kcal</a:t>
            </a:r>
          </a:p>
          <a:p>
            <a:r>
              <a:rPr lang="de-DE" sz="2000" dirty="0"/>
              <a:t>Nachos: 		ca. 500 kcal</a:t>
            </a:r>
          </a:p>
          <a:p>
            <a:r>
              <a:rPr lang="de-DE" sz="2000" dirty="0"/>
              <a:t>Butterkekse: 		ca. 470 kcal</a:t>
            </a:r>
          </a:p>
          <a:p>
            <a:r>
              <a:rPr lang="de-DE" sz="2000" dirty="0"/>
              <a:t>Salzstangen: 		ca. 380 kcal</a:t>
            </a:r>
          </a:p>
          <a:p>
            <a:r>
              <a:rPr lang="de-DE" sz="2000" dirty="0"/>
              <a:t>Gummibärchen: 	ca. 340 kcal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BA394EE-0575-7B5F-88F8-F43A7ADFBE2C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873750" cy="4351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Kalorienärmere Snacks (pro 100 g)</a:t>
            </a:r>
          </a:p>
          <a:p>
            <a:r>
              <a:rPr lang="de-DE" sz="2000" dirty="0"/>
              <a:t>Gemüsesticks:	ca. 15–40 kcal</a:t>
            </a:r>
          </a:p>
          <a:p>
            <a:r>
              <a:rPr lang="de-DE" sz="2000" dirty="0"/>
              <a:t>Obst:			ca. 30-90 kcal</a:t>
            </a:r>
          </a:p>
          <a:p>
            <a:r>
              <a:rPr lang="de-DE" sz="2000" dirty="0"/>
              <a:t>Joghurt (fettarm):	ca. 45-64 kcal</a:t>
            </a:r>
          </a:p>
          <a:p>
            <a:r>
              <a:rPr lang="de-DE" sz="2000" dirty="0"/>
              <a:t>Körniger Frischkäse:	ca. 70-100 kcal</a:t>
            </a:r>
          </a:p>
          <a:p>
            <a:r>
              <a:rPr lang="de-DE" sz="2000" dirty="0"/>
              <a:t>Essiggurken:		ca. 15-40 kcal</a:t>
            </a:r>
          </a:p>
          <a:p>
            <a:r>
              <a:rPr lang="de-DE" sz="2000" dirty="0"/>
              <a:t>Magerquark:		ca. 70-100 kcal	</a:t>
            </a:r>
          </a:p>
          <a:p>
            <a:r>
              <a:rPr lang="de-DE" sz="2000" dirty="0"/>
              <a:t>Harzer Käse:		ca. 100-125 kcal</a:t>
            </a:r>
          </a:p>
          <a:p>
            <a:r>
              <a:rPr lang="de-DE" sz="2000" dirty="0"/>
              <a:t>Fruchtmus-</a:t>
            </a:r>
            <a:r>
              <a:rPr lang="de-DE" sz="2000" dirty="0" err="1"/>
              <a:t>Quetschies</a:t>
            </a:r>
            <a:r>
              <a:rPr lang="de-DE" sz="2000" dirty="0"/>
              <a:t> </a:t>
            </a:r>
          </a:p>
          <a:p>
            <a:pPr marL="0" indent="0">
              <a:buNone/>
            </a:pPr>
            <a:r>
              <a:rPr lang="de-DE" sz="2000" dirty="0"/>
              <a:t>ohne Zuckerzusatz: 	ca. 60–80 kcal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9320953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5478D-80F7-E89A-967D-F173941F5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552E5-AD23-3895-DDE1-95B606472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Snacks: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F497CC-A68E-7095-4DC7-3643FFC54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29450" cy="4813300"/>
          </a:xfrm>
        </p:spPr>
        <p:txBody>
          <a:bodyPr>
            <a:normAutofit fontScale="92500" lnSpcReduction="10000"/>
          </a:bodyPr>
          <a:lstStyle/>
          <a:p>
            <a:r>
              <a:rPr lang="de-DE" sz="2000" dirty="0"/>
              <a:t>Viele Snacks liefern </a:t>
            </a:r>
            <a:r>
              <a:rPr lang="de-DE" sz="2000" b="1" dirty="0">
                <a:solidFill>
                  <a:schemeClr val="accent5"/>
                </a:solidFill>
              </a:rPr>
              <a:t>viele Kalorien</a:t>
            </a:r>
            <a:r>
              <a:rPr lang="de-DE" sz="2000" dirty="0"/>
              <a:t>, </a:t>
            </a:r>
            <a:r>
              <a:rPr lang="de-DE" sz="2000" b="1" dirty="0">
                <a:solidFill>
                  <a:schemeClr val="accent5"/>
                </a:solidFill>
              </a:rPr>
              <a:t>sättigen</a:t>
            </a:r>
            <a:r>
              <a:rPr lang="de-DE" sz="2000" dirty="0"/>
              <a:t> aber nur </a:t>
            </a:r>
            <a:r>
              <a:rPr lang="de-DE" sz="2100" b="1" dirty="0">
                <a:solidFill>
                  <a:schemeClr val="accent5"/>
                </a:solidFill>
              </a:rPr>
              <a:t>kurz</a:t>
            </a:r>
            <a:br>
              <a:rPr lang="de-DE" sz="2000" dirty="0"/>
            </a:br>
            <a:r>
              <a:rPr lang="de-DE" sz="2000" dirty="0"/>
              <a:t>  → Auf kalorienärmere und </a:t>
            </a:r>
            <a:r>
              <a:rPr lang="de-DE" sz="2000" dirty="0" err="1"/>
              <a:t>sättigendere</a:t>
            </a:r>
            <a:r>
              <a:rPr lang="de-DE" sz="2000" dirty="0"/>
              <a:t> Alternativen setzen</a:t>
            </a:r>
          </a:p>
          <a:p>
            <a:pPr marL="0" indent="0">
              <a:buNone/>
            </a:pPr>
            <a:r>
              <a:rPr lang="de-DE" sz="2000" b="1" dirty="0"/>
              <a:t>Kalorien in Snacks werden häufig unterschätzt</a:t>
            </a:r>
          </a:p>
          <a:p>
            <a:r>
              <a:rPr lang="de-DE" sz="2000" dirty="0"/>
              <a:t>Chips, Erdnüsse oder Schokolade enthalten </a:t>
            </a:r>
            <a:r>
              <a:rPr lang="de-DE" sz="2100" b="1" dirty="0">
                <a:solidFill>
                  <a:schemeClr val="accent5"/>
                </a:solidFill>
              </a:rPr>
              <a:t>viele Kalorien auf kleiner Menge</a:t>
            </a:r>
            <a:br>
              <a:rPr lang="de-DE" sz="2100" b="1" dirty="0">
                <a:solidFill>
                  <a:schemeClr val="accent5"/>
                </a:solidFill>
              </a:rPr>
            </a:br>
            <a:r>
              <a:rPr lang="de-DE" sz="2000" dirty="0"/>
              <a:t>  → Portionen bewusst wählen oder durch leichtere Snacks ersetzen</a:t>
            </a:r>
          </a:p>
          <a:p>
            <a:r>
              <a:rPr lang="de-DE" sz="2000" dirty="0" err="1"/>
              <a:t>Knabbersnacks</a:t>
            </a:r>
            <a:r>
              <a:rPr lang="de-DE" sz="2000" dirty="0"/>
              <a:t> enthalten </a:t>
            </a:r>
            <a:r>
              <a:rPr lang="de-DE" sz="2100" b="1" dirty="0">
                <a:solidFill>
                  <a:schemeClr val="accent5"/>
                </a:solidFill>
              </a:rPr>
              <a:t>häufig viel Fett und Salz</a:t>
            </a:r>
            <a:br>
              <a:rPr lang="de-DE" sz="2000" dirty="0"/>
            </a:br>
            <a:r>
              <a:rPr lang="de-DE" sz="2000" dirty="0"/>
              <a:t>  → Eher zu protein- oder ballaststoffreicheren Alternativen greifen</a:t>
            </a:r>
            <a:br>
              <a:rPr lang="de-DE" sz="2000" dirty="0"/>
            </a:br>
            <a:r>
              <a:rPr lang="de-DE" sz="2000" dirty="0"/>
              <a:t>  → z.B. Linsenchips statt Kartoffelchips</a:t>
            </a:r>
            <a:br>
              <a:rPr lang="de-DE" sz="2000" dirty="0"/>
            </a:br>
            <a:r>
              <a:rPr lang="de-DE" sz="2000" dirty="0"/>
              <a:t>  → z.B. Skyr, Gemüse-Sticks oder Popcorn statt Süßigkeiten</a:t>
            </a:r>
          </a:p>
          <a:p>
            <a:r>
              <a:rPr lang="de-DE" sz="2000" dirty="0"/>
              <a:t>Süße Snacks liefern oft </a:t>
            </a:r>
            <a:r>
              <a:rPr lang="de-DE" sz="2100" b="1" dirty="0">
                <a:solidFill>
                  <a:schemeClr val="accent5"/>
                </a:solidFill>
              </a:rPr>
              <a:t>viel Zucker und wenig Sättigung</a:t>
            </a:r>
            <a:br>
              <a:rPr lang="de-DE" sz="2000" dirty="0"/>
            </a:br>
            <a:r>
              <a:rPr lang="de-DE" sz="2000" dirty="0"/>
              <a:t>  → Obst, Joghurt oder Beeren als Alternative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Gemüse</a:t>
            </a:r>
            <a:r>
              <a:rPr lang="de-DE" sz="2000" dirty="0"/>
              <a:t> und </a:t>
            </a:r>
            <a:r>
              <a:rPr lang="de-DE" sz="2100" b="1" dirty="0">
                <a:solidFill>
                  <a:schemeClr val="accent5"/>
                </a:solidFill>
              </a:rPr>
              <a:t>Obst</a:t>
            </a:r>
            <a:r>
              <a:rPr lang="de-DE" sz="2000" dirty="0"/>
              <a:t> sind </a:t>
            </a:r>
            <a:r>
              <a:rPr lang="de-DE" sz="2100" b="1" dirty="0">
                <a:solidFill>
                  <a:schemeClr val="accent5"/>
                </a:solidFill>
              </a:rPr>
              <a:t>kalorienarme</a:t>
            </a:r>
            <a:r>
              <a:rPr lang="de-DE" sz="2000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Snacks</a:t>
            </a:r>
            <a:r>
              <a:rPr lang="de-DE" sz="2000" dirty="0"/>
              <a:t> mit </a:t>
            </a:r>
            <a:r>
              <a:rPr lang="de-DE" sz="2100" b="1" dirty="0">
                <a:solidFill>
                  <a:schemeClr val="accent5"/>
                </a:solidFill>
              </a:rPr>
              <a:t>viel Volumen</a:t>
            </a:r>
            <a:br>
              <a:rPr lang="de-DE" sz="2000" dirty="0"/>
            </a:br>
            <a:r>
              <a:rPr lang="de-DE" sz="2000" dirty="0"/>
              <a:t>  → z.B. Paprika, Gurke, Karotten, Beeren oder Melone</a:t>
            </a:r>
          </a:p>
        </p:txBody>
      </p:sp>
      <p:pic>
        <p:nvPicPr>
          <p:cNvPr id="4" name="Grafik 3" descr="Gemüse Snacks in Joghurt - Lizenzfrei Gurke Stock-Foto">
            <a:extLst>
              <a:ext uri="{FF2B5EF4-FFF2-40B4-BE49-F238E27FC236}">
                <a16:creationId xmlns:a16="http://schemas.microsoft.com/office/drawing/2014/main" id="{321538C7-BDF1-1BDF-BC1C-F95D06244C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21" r="9707"/>
          <a:stretch>
            <a:fillRect/>
          </a:stretch>
        </p:blipFill>
        <p:spPr>
          <a:xfrm>
            <a:off x="7867650" y="0"/>
            <a:ext cx="4324350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40B63D2-A2DE-3A3C-3326-3D94D6D75705}"/>
              </a:ext>
            </a:extLst>
          </p:cNvPr>
          <p:cNvSpPr txBox="1"/>
          <p:nvPr/>
        </p:nvSpPr>
        <p:spPr>
          <a:xfrm>
            <a:off x="6612731" y="6992937"/>
            <a:ext cx="6157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https://www.istockphoto.com/de/foto/gem%C3%BCse-snacks-in-joghurt-gm520162209-49806608</a:t>
            </a:r>
          </a:p>
        </p:txBody>
      </p:sp>
    </p:spTree>
    <p:extLst>
      <p:ext uri="{BB962C8B-B14F-4D97-AF65-F5344CB8AC3E}">
        <p14:creationId xmlns:p14="http://schemas.microsoft.com/office/powerpoint/2010/main" val="24395818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7AEC6-E70A-A210-DC17-CABB5FCC7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E6F04E-2305-3A19-55AC-C4ED934E0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81EF08-94B3-774D-2011-A556E4C16FCC}"/>
              </a:ext>
            </a:extLst>
          </p:cNvPr>
          <p:cNvSpPr txBox="1"/>
          <p:nvPr/>
        </p:nvSpPr>
        <p:spPr>
          <a:xfrm>
            <a:off x="6008176" y="230188"/>
            <a:ext cx="5943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hier aus dem Ernährungsquiz PRIMAS herausnehmen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9B9A7F-6774-7514-2CDC-A9961AADEA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121"/>
          <a:stretch>
            <a:fillRect/>
          </a:stretch>
        </p:blipFill>
        <p:spPr>
          <a:xfrm>
            <a:off x="6555745" y="2123268"/>
            <a:ext cx="4848540" cy="283803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70B18AC-749E-330F-50EF-34E7036B08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121"/>
          <a:stretch>
            <a:fillRect/>
          </a:stretch>
        </p:blipFill>
        <p:spPr>
          <a:xfrm>
            <a:off x="1090047" y="2123268"/>
            <a:ext cx="4824889" cy="283803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E5CCEFC-267F-8B30-F9CE-54320AB83A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0673"/>
          <a:stretch>
            <a:fillRect/>
          </a:stretch>
        </p:blipFill>
        <p:spPr>
          <a:xfrm>
            <a:off x="1090047" y="5059813"/>
            <a:ext cx="4824889" cy="53522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FEC6B42-E0C8-6A35-70B0-C7520ED522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2584"/>
          <a:stretch>
            <a:fillRect/>
          </a:stretch>
        </p:blipFill>
        <p:spPr>
          <a:xfrm>
            <a:off x="6555746" y="5059813"/>
            <a:ext cx="4848540" cy="5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4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8E349-EC98-9DEC-FEE9-14CE5618F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F3AA1-05EE-56DF-37EC-7CF5A5C45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Zufriedenheit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05E135FE-4D64-24CF-383B-88D42CA51C24}"/>
              </a:ext>
            </a:extLst>
          </p:cNvPr>
          <p:cNvGraphicFramePr>
            <a:graphicFrameLocks noGrp="1"/>
          </p:cNvGraphicFramePr>
          <p:nvPr/>
        </p:nvGraphicFramePr>
        <p:xfrm>
          <a:off x="972453" y="1902959"/>
          <a:ext cx="10247094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119">
                  <a:extLst>
                    <a:ext uri="{9D8B030D-6E8A-4147-A177-3AD203B41FA5}">
                      <a16:colId xmlns:a16="http://schemas.microsoft.com/office/drawing/2014/main" val="22338120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2999995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08866198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5671152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3583582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1667834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909715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4482539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93090912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9988285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068768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577512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8292133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170621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4598070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6810288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97515818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18851559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634421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87642454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9975999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5349991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9516800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457262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0044165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582085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0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31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88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64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98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44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9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638595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4DF2A7FE-E438-B49B-1960-13B6A739E43C}"/>
              </a:ext>
            </a:extLst>
          </p:cNvPr>
          <p:cNvSpPr txBox="1"/>
          <p:nvPr/>
        </p:nvSpPr>
        <p:spPr>
          <a:xfrm>
            <a:off x="478972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71BA1E3-7625-ACF2-92AC-7DD03D374CC9}"/>
              </a:ext>
            </a:extLst>
          </p:cNvPr>
          <p:cNvSpPr txBox="1"/>
          <p:nvPr/>
        </p:nvSpPr>
        <p:spPr>
          <a:xfrm>
            <a:off x="11152415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82A99BC-12B1-E1A0-1D4D-67E09C81A4EA}"/>
              </a:ext>
            </a:extLst>
          </p:cNvPr>
          <p:cNvSpPr txBox="1"/>
          <p:nvPr/>
        </p:nvSpPr>
        <p:spPr>
          <a:xfrm rot="16200000">
            <a:off x="-1749373" y="3522736"/>
            <a:ext cx="431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Zufriedenheit mit meinem Essverhalten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5E17783-D4C6-4266-79DD-66951F737641}"/>
              </a:ext>
            </a:extLst>
          </p:cNvPr>
          <p:cNvSpPr txBox="1"/>
          <p:nvPr/>
        </p:nvSpPr>
        <p:spPr>
          <a:xfrm rot="5400000">
            <a:off x="9216171" y="3583514"/>
            <a:ext cx="513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4"/>
                </a:solidFill>
              </a:rPr>
              <a:t>Zufriedenheit mit meinem Bewegungsverhalten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F881A39-905B-7AD1-F32E-AD3827609401}"/>
              </a:ext>
            </a:extLst>
          </p:cNvPr>
          <p:cNvSpPr txBox="1"/>
          <p:nvPr/>
        </p:nvSpPr>
        <p:spPr>
          <a:xfrm>
            <a:off x="838200" y="6012412"/>
            <a:ext cx="88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Woche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F8216CC6-308D-7272-228B-E65427677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9" y="5522303"/>
            <a:ext cx="11022299" cy="791869"/>
          </a:xfrm>
          <a:prstGeom prst="rect">
            <a:avLst/>
          </a:prstGeom>
        </p:spPr>
      </p:pic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1627B34B-CACD-54BE-1334-E94FCC4DC1B8}"/>
              </a:ext>
            </a:extLst>
          </p:cNvPr>
          <p:cNvSpPr/>
          <p:nvPr/>
        </p:nvSpPr>
        <p:spPr>
          <a:xfrm>
            <a:off x="963386" y="1856014"/>
            <a:ext cx="10248900" cy="2286000"/>
          </a:xfrm>
          <a:custGeom>
            <a:avLst/>
            <a:gdLst>
              <a:gd name="csX0" fmla="*/ 0 w 10248900"/>
              <a:gd name="csY0" fmla="*/ 2286000 h 2286000"/>
              <a:gd name="csX1" fmla="*/ 65314 w 10248900"/>
              <a:gd name="csY1" fmla="*/ 2231572 h 2286000"/>
              <a:gd name="csX2" fmla="*/ 130628 w 10248900"/>
              <a:gd name="csY2" fmla="*/ 2188029 h 2286000"/>
              <a:gd name="csX3" fmla="*/ 146957 w 10248900"/>
              <a:gd name="csY3" fmla="*/ 2166257 h 2286000"/>
              <a:gd name="csX4" fmla="*/ 163285 w 10248900"/>
              <a:gd name="csY4" fmla="*/ 2155372 h 2286000"/>
              <a:gd name="csX5" fmla="*/ 185057 w 10248900"/>
              <a:gd name="csY5" fmla="*/ 2139043 h 2286000"/>
              <a:gd name="csX6" fmla="*/ 206828 w 10248900"/>
              <a:gd name="csY6" fmla="*/ 2111829 h 2286000"/>
              <a:gd name="csX7" fmla="*/ 266700 w 10248900"/>
              <a:gd name="csY7" fmla="*/ 2051957 h 2286000"/>
              <a:gd name="csX8" fmla="*/ 277585 w 10248900"/>
              <a:gd name="csY8" fmla="*/ 2030186 h 2286000"/>
              <a:gd name="csX9" fmla="*/ 321128 w 10248900"/>
              <a:gd name="csY9" fmla="*/ 1986643 h 2286000"/>
              <a:gd name="csX10" fmla="*/ 342900 w 10248900"/>
              <a:gd name="csY10" fmla="*/ 1948543 h 2286000"/>
              <a:gd name="csX11" fmla="*/ 381000 w 10248900"/>
              <a:gd name="csY11" fmla="*/ 1899557 h 2286000"/>
              <a:gd name="csX12" fmla="*/ 424543 w 10248900"/>
              <a:gd name="csY12" fmla="*/ 1866900 h 2286000"/>
              <a:gd name="csX13" fmla="*/ 457200 w 10248900"/>
              <a:gd name="csY13" fmla="*/ 1845129 h 2286000"/>
              <a:gd name="csX14" fmla="*/ 555171 w 10248900"/>
              <a:gd name="csY14" fmla="*/ 1752600 h 2286000"/>
              <a:gd name="csX15" fmla="*/ 593271 w 10248900"/>
              <a:gd name="csY15" fmla="*/ 1719943 h 2286000"/>
              <a:gd name="csX16" fmla="*/ 664028 w 10248900"/>
              <a:gd name="csY16" fmla="*/ 1654629 h 2286000"/>
              <a:gd name="csX17" fmla="*/ 707571 w 10248900"/>
              <a:gd name="csY17" fmla="*/ 1621972 h 2286000"/>
              <a:gd name="csX18" fmla="*/ 734785 w 10248900"/>
              <a:gd name="csY18" fmla="*/ 1589315 h 2286000"/>
              <a:gd name="csX19" fmla="*/ 794657 w 10248900"/>
              <a:gd name="csY19" fmla="*/ 1545772 h 2286000"/>
              <a:gd name="csX20" fmla="*/ 859971 w 10248900"/>
              <a:gd name="csY20" fmla="*/ 1556657 h 2286000"/>
              <a:gd name="csX21" fmla="*/ 925285 w 10248900"/>
              <a:gd name="csY21" fmla="*/ 1611086 h 2286000"/>
              <a:gd name="csX22" fmla="*/ 952500 w 10248900"/>
              <a:gd name="csY22" fmla="*/ 1643743 h 2286000"/>
              <a:gd name="csX23" fmla="*/ 979714 w 10248900"/>
              <a:gd name="csY23" fmla="*/ 1660072 h 2286000"/>
              <a:gd name="csX24" fmla="*/ 990600 w 10248900"/>
              <a:gd name="csY24" fmla="*/ 1676400 h 2286000"/>
              <a:gd name="csX25" fmla="*/ 1001485 w 10248900"/>
              <a:gd name="csY25" fmla="*/ 1698172 h 2286000"/>
              <a:gd name="csX26" fmla="*/ 1017814 w 10248900"/>
              <a:gd name="csY26" fmla="*/ 1709057 h 2286000"/>
              <a:gd name="csX27" fmla="*/ 1045028 w 10248900"/>
              <a:gd name="csY27" fmla="*/ 1774372 h 2286000"/>
              <a:gd name="csX28" fmla="*/ 1121228 w 10248900"/>
              <a:gd name="csY28" fmla="*/ 1828800 h 2286000"/>
              <a:gd name="csX29" fmla="*/ 1153885 w 10248900"/>
              <a:gd name="csY29" fmla="*/ 1845129 h 2286000"/>
              <a:gd name="csX30" fmla="*/ 1170214 w 10248900"/>
              <a:gd name="csY30" fmla="*/ 1856015 h 2286000"/>
              <a:gd name="csX31" fmla="*/ 1208314 w 10248900"/>
              <a:gd name="csY31" fmla="*/ 1877786 h 2286000"/>
              <a:gd name="csX32" fmla="*/ 1295400 w 10248900"/>
              <a:gd name="csY32" fmla="*/ 1894115 h 2286000"/>
              <a:gd name="csX33" fmla="*/ 1643743 w 10248900"/>
              <a:gd name="csY33" fmla="*/ 1921329 h 2286000"/>
              <a:gd name="csX34" fmla="*/ 1692728 w 10248900"/>
              <a:gd name="csY34" fmla="*/ 1981200 h 2286000"/>
              <a:gd name="csX35" fmla="*/ 1719943 w 10248900"/>
              <a:gd name="csY35" fmla="*/ 2013857 h 2286000"/>
              <a:gd name="csX36" fmla="*/ 1752600 w 10248900"/>
              <a:gd name="csY36" fmla="*/ 2046515 h 2286000"/>
              <a:gd name="csX37" fmla="*/ 1779814 w 10248900"/>
              <a:gd name="csY37" fmla="*/ 2068286 h 2286000"/>
              <a:gd name="csX38" fmla="*/ 1801585 w 10248900"/>
              <a:gd name="csY38" fmla="*/ 2095500 h 2286000"/>
              <a:gd name="csX39" fmla="*/ 1839685 w 10248900"/>
              <a:gd name="csY39" fmla="*/ 2128157 h 2286000"/>
              <a:gd name="csX40" fmla="*/ 1872343 w 10248900"/>
              <a:gd name="csY40" fmla="*/ 2160815 h 2286000"/>
              <a:gd name="csX41" fmla="*/ 1894114 w 10248900"/>
              <a:gd name="csY41" fmla="*/ 2182586 h 2286000"/>
              <a:gd name="csX42" fmla="*/ 1932214 w 10248900"/>
              <a:gd name="csY42" fmla="*/ 2204357 h 2286000"/>
              <a:gd name="csX43" fmla="*/ 1959428 w 10248900"/>
              <a:gd name="csY43" fmla="*/ 2226129 h 2286000"/>
              <a:gd name="csX44" fmla="*/ 1970314 w 10248900"/>
              <a:gd name="csY44" fmla="*/ 2242457 h 2286000"/>
              <a:gd name="csX45" fmla="*/ 2002971 w 10248900"/>
              <a:gd name="csY45" fmla="*/ 2269672 h 2286000"/>
              <a:gd name="csX46" fmla="*/ 2057400 w 10248900"/>
              <a:gd name="csY46" fmla="*/ 2090057 h 2286000"/>
              <a:gd name="csX47" fmla="*/ 2073728 w 10248900"/>
              <a:gd name="csY47" fmla="*/ 2035629 h 2286000"/>
              <a:gd name="csX48" fmla="*/ 2177143 w 10248900"/>
              <a:gd name="csY48" fmla="*/ 1747157 h 2286000"/>
              <a:gd name="csX49" fmla="*/ 2193471 w 10248900"/>
              <a:gd name="csY49" fmla="*/ 1676400 h 2286000"/>
              <a:gd name="csX50" fmla="*/ 2237014 w 10248900"/>
              <a:gd name="csY50" fmla="*/ 1583872 h 2286000"/>
              <a:gd name="csX51" fmla="*/ 2264228 w 10248900"/>
              <a:gd name="csY51" fmla="*/ 1507672 h 2286000"/>
              <a:gd name="csX52" fmla="*/ 2313214 w 10248900"/>
              <a:gd name="csY52" fmla="*/ 1333500 h 2286000"/>
              <a:gd name="csX53" fmla="*/ 2351314 w 10248900"/>
              <a:gd name="csY53" fmla="*/ 1224643 h 2286000"/>
              <a:gd name="csX54" fmla="*/ 2367643 w 10248900"/>
              <a:gd name="csY54" fmla="*/ 1202872 h 2286000"/>
              <a:gd name="csX55" fmla="*/ 2378528 w 10248900"/>
              <a:gd name="csY55" fmla="*/ 1159329 h 2286000"/>
              <a:gd name="csX56" fmla="*/ 2389414 w 10248900"/>
              <a:gd name="csY56" fmla="*/ 1137557 h 2286000"/>
              <a:gd name="csX57" fmla="*/ 2394857 w 10248900"/>
              <a:gd name="csY57" fmla="*/ 1110343 h 2286000"/>
              <a:gd name="csX58" fmla="*/ 2422071 w 10248900"/>
              <a:gd name="csY58" fmla="*/ 1088572 h 2286000"/>
              <a:gd name="csX59" fmla="*/ 2487385 w 10248900"/>
              <a:gd name="csY59" fmla="*/ 1023257 h 2286000"/>
              <a:gd name="csX60" fmla="*/ 2520043 w 10248900"/>
              <a:gd name="csY60" fmla="*/ 996043 h 2286000"/>
              <a:gd name="csX61" fmla="*/ 2569028 w 10248900"/>
              <a:gd name="csY61" fmla="*/ 957943 h 2286000"/>
              <a:gd name="csX62" fmla="*/ 2601685 w 10248900"/>
              <a:gd name="csY62" fmla="*/ 947057 h 2286000"/>
              <a:gd name="csX63" fmla="*/ 2623457 w 10248900"/>
              <a:gd name="csY63" fmla="*/ 936172 h 2286000"/>
              <a:gd name="csX64" fmla="*/ 2672443 w 10248900"/>
              <a:gd name="csY64" fmla="*/ 903515 h 2286000"/>
              <a:gd name="csX65" fmla="*/ 2705100 w 10248900"/>
              <a:gd name="csY65" fmla="*/ 870857 h 2286000"/>
              <a:gd name="csX66" fmla="*/ 2743200 w 10248900"/>
              <a:gd name="csY66" fmla="*/ 838200 h 2286000"/>
              <a:gd name="csX67" fmla="*/ 2770414 w 10248900"/>
              <a:gd name="csY67" fmla="*/ 805543 h 2286000"/>
              <a:gd name="csX68" fmla="*/ 2781300 w 10248900"/>
              <a:gd name="csY68" fmla="*/ 783772 h 2286000"/>
              <a:gd name="csX69" fmla="*/ 2803071 w 10248900"/>
              <a:gd name="csY69" fmla="*/ 772886 h 2286000"/>
              <a:gd name="csX70" fmla="*/ 3064328 w 10248900"/>
              <a:gd name="csY70" fmla="*/ 794657 h 2286000"/>
              <a:gd name="csX71" fmla="*/ 3091543 w 10248900"/>
              <a:gd name="csY71" fmla="*/ 800100 h 2286000"/>
              <a:gd name="csX72" fmla="*/ 3200400 w 10248900"/>
              <a:gd name="csY72" fmla="*/ 778329 h 2286000"/>
              <a:gd name="csX73" fmla="*/ 3238500 w 10248900"/>
              <a:gd name="csY73" fmla="*/ 734786 h 2286000"/>
              <a:gd name="csX74" fmla="*/ 3271157 w 10248900"/>
              <a:gd name="csY74" fmla="*/ 702129 h 2286000"/>
              <a:gd name="csX75" fmla="*/ 3358243 w 10248900"/>
              <a:gd name="csY75" fmla="*/ 620486 h 2286000"/>
              <a:gd name="csX76" fmla="*/ 3429000 w 10248900"/>
              <a:gd name="csY76" fmla="*/ 538843 h 2286000"/>
              <a:gd name="csX77" fmla="*/ 3494314 w 10248900"/>
              <a:gd name="csY77" fmla="*/ 484415 h 2286000"/>
              <a:gd name="csX78" fmla="*/ 3543300 w 10248900"/>
              <a:gd name="csY78" fmla="*/ 440872 h 2286000"/>
              <a:gd name="csX79" fmla="*/ 3586843 w 10248900"/>
              <a:gd name="csY79" fmla="*/ 391886 h 2286000"/>
              <a:gd name="csX80" fmla="*/ 3603171 w 10248900"/>
              <a:gd name="csY80" fmla="*/ 386443 h 2286000"/>
              <a:gd name="csX81" fmla="*/ 3864428 w 10248900"/>
              <a:gd name="csY81" fmla="*/ 391886 h 2286000"/>
              <a:gd name="csX82" fmla="*/ 3907971 w 10248900"/>
              <a:gd name="csY82" fmla="*/ 402772 h 2286000"/>
              <a:gd name="csX83" fmla="*/ 3946071 w 10248900"/>
              <a:gd name="csY83" fmla="*/ 408215 h 2286000"/>
              <a:gd name="csX84" fmla="*/ 4016828 w 10248900"/>
              <a:gd name="csY84" fmla="*/ 468086 h 2286000"/>
              <a:gd name="csX85" fmla="*/ 4120243 w 10248900"/>
              <a:gd name="csY85" fmla="*/ 566057 h 2286000"/>
              <a:gd name="csX86" fmla="*/ 4191000 w 10248900"/>
              <a:gd name="csY86" fmla="*/ 664029 h 2286000"/>
              <a:gd name="csX87" fmla="*/ 4201885 w 10248900"/>
              <a:gd name="csY87" fmla="*/ 696686 h 2286000"/>
              <a:gd name="csX88" fmla="*/ 4218214 w 10248900"/>
              <a:gd name="csY88" fmla="*/ 707572 h 2286000"/>
              <a:gd name="csX89" fmla="*/ 4278085 w 10248900"/>
              <a:gd name="csY89" fmla="*/ 751115 h 2286000"/>
              <a:gd name="csX90" fmla="*/ 4316185 w 10248900"/>
              <a:gd name="csY90" fmla="*/ 767443 h 2286000"/>
              <a:gd name="csX91" fmla="*/ 4343400 w 10248900"/>
              <a:gd name="csY91" fmla="*/ 783772 h 2286000"/>
              <a:gd name="csX92" fmla="*/ 4419600 w 10248900"/>
              <a:gd name="csY92" fmla="*/ 707572 h 2286000"/>
              <a:gd name="csX93" fmla="*/ 4523014 w 10248900"/>
              <a:gd name="csY93" fmla="*/ 571500 h 2286000"/>
              <a:gd name="csX94" fmla="*/ 4561114 w 10248900"/>
              <a:gd name="csY94" fmla="*/ 538843 h 2286000"/>
              <a:gd name="csX95" fmla="*/ 4599214 w 10248900"/>
              <a:gd name="csY95" fmla="*/ 500743 h 2286000"/>
              <a:gd name="csX96" fmla="*/ 4631871 w 10248900"/>
              <a:gd name="csY96" fmla="*/ 473529 h 2286000"/>
              <a:gd name="csX97" fmla="*/ 4642757 w 10248900"/>
              <a:gd name="csY97" fmla="*/ 457200 h 2286000"/>
              <a:gd name="csX98" fmla="*/ 4680857 w 10248900"/>
              <a:gd name="csY98" fmla="*/ 440872 h 2286000"/>
              <a:gd name="csX99" fmla="*/ 4729843 w 10248900"/>
              <a:gd name="csY99" fmla="*/ 424543 h 2286000"/>
              <a:gd name="csX100" fmla="*/ 4746171 w 10248900"/>
              <a:gd name="csY100" fmla="*/ 419100 h 2286000"/>
              <a:gd name="csX101" fmla="*/ 4806043 w 10248900"/>
              <a:gd name="csY101" fmla="*/ 408215 h 2286000"/>
              <a:gd name="csX102" fmla="*/ 5116285 w 10248900"/>
              <a:gd name="csY102" fmla="*/ 419100 h 2286000"/>
              <a:gd name="csX103" fmla="*/ 5165271 w 10248900"/>
              <a:gd name="csY103" fmla="*/ 511629 h 2286000"/>
              <a:gd name="csX104" fmla="*/ 5257800 w 10248900"/>
              <a:gd name="csY104" fmla="*/ 767443 h 2286000"/>
              <a:gd name="csX105" fmla="*/ 5295900 w 10248900"/>
              <a:gd name="csY105" fmla="*/ 881743 h 2286000"/>
              <a:gd name="csX106" fmla="*/ 5328557 w 10248900"/>
              <a:gd name="csY106" fmla="*/ 957943 h 2286000"/>
              <a:gd name="csX107" fmla="*/ 5350328 w 10248900"/>
              <a:gd name="csY107" fmla="*/ 1017815 h 2286000"/>
              <a:gd name="csX108" fmla="*/ 5372100 w 10248900"/>
              <a:gd name="csY108" fmla="*/ 1061357 h 2286000"/>
              <a:gd name="csX109" fmla="*/ 5388428 w 10248900"/>
              <a:gd name="csY109" fmla="*/ 1099457 h 2286000"/>
              <a:gd name="csX110" fmla="*/ 5421085 w 10248900"/>
              <a:gd name="csY110" fmla="*/ 1159329 h 2286000"/>
              <a:gd name="csX111" fmla="*/ 5464628 w 10248900"/>
              <a:gd name="csY111" fmla="*/ 1224643 h 2286000"/>
              <a:gd name="csX112" fmla="*/ 5480957 w 10248900"/>
              <a:gd name="csY112" fmla="*/ 1273629 h 2286000"/>
              <a:gd name="csX113" fmla="*/ 5508171 w 10248900"/>
              <a:gd name="csY113" fmla="*/ 1322615 h 2286000"/>
              <a:gd name="csX114" fmla="*/ 5524500 w 10248900"/>
              <a:gd name="csY114" fmla="*/ 1333500 h 2286000"/>
              <a:gd name="csX115" fmla="*/ 5535385 w 10248900"/>
              <a:gd name="csY115" fmla="*/ 1355272 h 2286000"/>
              <a:gd name="csX116" fmla="*/ 5551714 w 10248900"/>
              <a:gd name="csY116" fmla="*/ 1371600 h 2286000"/>
              <a:gd name="csX117" fmla="*/ 5562600 w 10248900"/>
              <a:gd name="csY117" fmla="*/ 1420586 h 2286000"/>
              <a:gd name="csX118" fmla="*/ 5568043 w 10248900"/>
              <a:gd name="csY118" fmla="*/ 1567543 h 2286000"/>
              <a:gd name="csX119" fmla="*/ 5747657 w 10248900"/>
              <a:gd name="csY119" fmla="*/ 1747157 h 2286000"/>
              <a:gd name="csX120" fmla="*/ 5791200 w 10248900"/>
              <a:gd name="csY120" fmla="*/ 1785257 h 2286000"/>
              <a:gd name="csX121" fmla="*/ 5878285 w 10248900"/>
              <a:gd name="csY121" fmla="*/ 1866900 h 2286000"/>
              <a:gd name="csX122" fmla="*/ 5905500 w 10248900"/>
              <a:gd name="csY122" fmla="*/ 1877786 h 2286000"/>
              <a:gd name="csX123" fmla="*/ 5921828 w 10248900"/>
              <a:gd name="csY123" fmla="*/ 1899557 h 2286000"/>
              <a:gd name="csX124" fmla="*/ 5970814 w 10248900"/>
              <a:gd name="csY124" fmla="*/ 1845129 h 2286000"/>
              <a:gd name="csX125" fmla="*/ 6003471 w 10248900"/>
              <a:gd name="csY125" fmla="*/ 1817915 h 2286000"/>
              <a:gd name="csX126" fmla="*/ 6074228 w 10248900"/>
              <a:gd name="csY126" fmla="*/ 1730829 h 2286000"/>
              <a:gd name="csX127" fmla="*/ 6117771 w 10248900"/>
              <a:gd name="csY127" fmla="*/ 1687286 h 2286000"/>
              <a:gd name="csX128" fmla="*/ 6166757 w 10248900"/>
              <a:gd name="csY128" fmla="*/ 1632857 h 2286000"/>
              <a:gd name="csX129" fmla="*/ 6210300 w 10248900"/>
              <a:gd name="csY129" fmla="*/ 1594757 h 2286000"/>
              <a:gd name="csX130" fmla="*/ 6232071 w 10248900"/>
              <a:gd name="csY130" fmla="*/ 1567543 h 2286000"/>
              <a:gd name="csX131" fmla="*/ 6291943 w 10248900"/>
              <a:gd name="csY131" fmla="*/ 1524000 h 2286000"/>
              <a:gd name="csX132" fmla="*/ 6302828 w 10248900"/>
              <a:gd name="csY132" fmla="*/ 1507672 h 2286000"/>
              <a:gd name="csX133" fmla="*/ 6319157 w 10248900"/>
              <a:gd name="csY133" fmla="*/ 1485900 h 2286000"/>
              <a:gd name="csX134" fmla="*/ 6373585 w 10248900"/>
              <a:gd name="csY134" fmla="*/ 1344386 h 2286000"/>
              <a:gd name="csX135" fmla="*/ 6471557 w 10248900"/>
              <a:gd name="csY135" fmla="*/ 1132115 h 2286000"/>
              <a:gd name="csX136" fmla="*/ 6547757 w 10248900"/>
              <a:gd name="csY136" fmla="*/ 974272 h 2286000"/>
              <a:gd name="csX137" fmla="*/ 6585857 w 10248900"/>
              <a:gd name="csY137" fmla="*/ 919843 h 2286000"/>
              <a:gd name="csX138" fmla="*/ 6602185 w 10248900"/>
              <a:gd name="csY138" fmla="*/ 887186 h 2286000"/>
              <a:gd name="csX139" fmla="*/ 6623957 w 10248900"/>
              <a:gd name="csY139" fmla="*/ 870857 h 2286000"/>
              <a:gd name="csX140" fmla="*/ 6645728 w 10248900"/>
              <a:gd name="csY140" fmla="*/ 849086 h 2286000"/>
              <a:gd name="csX141" fmla="*/ 6683828 w 10248900"/>
              <a:gd name="csY141" fmla="*/ 821872 h 2286000"/>
              <a:gd name="csX142" fmla="*/ 6743700 w 10248900"/>
              <a:gd name="csY142" fmla="*/ 827315 h 2286000"/>
              <a:gd name="csX143" fmla="*/ 7015843 w 10248900"/>
              <a:gd name="csY143" fmla="*/ 957943 h 2286000"/>
              <a:gd name="csX144" fmla="*/ 7113814 w 10248900"/>
              <a:gd name="csY144" fmla="*/ 1028700 h 2286000"/>
              <a:gd name="csX145" fmla="*/ 7233557 w 10248900"/>
              <a:gd name="csY145" fmla="*/ 854529 h 2286000"/>
              <a:gd name="csX146" fmla="*/ 7347857 w 10248900"/>
              <a:gd name="csY146" fmla="*/ 674915 h 2286000"/>
              <a:gd name="csX147" fmla="*/ 7456714 w 10248900"/>
              <a:gd name="csY147" fmla="*/ 489857 h 2286000"/>
              <a:gd name="csX148" fmla="*/ 7500257 w 10248900"/>
              <a:gd name="csY148" fmla="*/ 424543 h 2286000"/>
              <a:gd name="csX149" fmla="*/ 7505700 w 10248900"/>
              <a:gd name="csY149" fmla="*/ 408215 h 2286000"/>
              <a:gd name="csX150" fmla="*/ 7522028 w 10248900"/>
              <a:gd name="csY150" fmla="*/ 402772 h 2286000"/>
              <a:gd name="csX151" fmla="*/ 7598228 w 10248900"/>
              <a:gd name="csY151" fmla="*/ 337457 h 2286000"/>
              <a:gd name="csX152" fmla="*/ 7652657 w 10248900"/>
              <a:gd name="csY152" fmla="*/ 283029 h 2286000"/>
              <a:gd name="csX153" fmla="*/ 7701643 w 10248900"/>
              <a:gd name="csY153" fmla="*/ 228600 h 2286000"/>
              <a:gd name="csX154" fmla="*/ 7756071 w 10248900"/>
              <a:gd name="csY154" fmla="*/ 185057 h 2286000"/>
              <a:gd name="csX155" fmla="*/ 7794171 w 10248900"/>
              <a:gd name="csY155" fmla="*/ 130629 h 2286000"/>
              <a:gd name="csX156" fmla="*/ 7859485 w 10248900"/>
              <a:gd name="csY156" fmla="*/ 70757 h 2286000"/>
              <a:gd name="csX157" fmla="*/ 7881257 w 10248900"/>
              <a:gd name="csY157" fmla="*/ 48986 h 2286000"/>
              <a:gd name="csX158" fmla="*/ 7919357 w 10248900"/>
              <a:gd name="csY158" fmla="*/ 21772 h 2286000"/>
              <a:gd name="csX159" fmla="*/ 8066314 w 10248900"/>
              <a:gd name="csY159" fmla="*/ 0 h 2286000"/>
              <a:gd name="csX160" fmla="*/ 8311243 w 10248900"/>
              <a:gd name="csY160" fmla="*/ 5443 h 2286000"/>
              <a:gd name="csX161" fmla="*/ 8322128 w 10248900"/>
              <a:gd name="csY161" fmla="*/ 27215 h 2286000"/>
              <a:gd name="csX162" fmla="*/ 8458200 w 10248900"/>
              <a:gd name="csY162" fmla="*/ 174172 h 2286000"/>
              <a:gd name="csX163" fmla="*/ 8556171 w 10248900"/>
              <a:gd name="csY163" fmla="*/ 315686 h 2286000"/>
              <a:gd name="csX164" fmla="*/ 8583385 w 10248900"/>
              <a:gd name="csY164" fmla="*/ 353786 h 2286000"/>
              <a:gd name="csX165" fmla="*/ 8599714 w 10248900"/>
              <a:gd name="csY165" fmla="*/ 386443 h 2286000"/>
              <a:gd name="csX166" fmla="*/ 8632371 w 10248900"/>
              <a:gd name="csY166" fmla="*/ 408215 h 2286000"/>
              <a:gd name="csX167" fmla="*/ 8665028 w 10248900"/>
              <a:gd name="csY167" fmla="*/ 435429 h 2286000"/>
              <a:gd name="csX168" fmla="*/ 8681357 w 10248900"/>
              <a:gd name="csY168" fmla="*/ 446315 h 2286000"/>
              <a:gd name="csX169" fmla="*/ 8746671 w 10248900"/>
              <a:gd name="csY169" fmla="*/ 522515 h 2286000"/>
              <a:gd name="csX170" fmla="*/ 8871857 w 10248900"/>
              <a:gd name="csY170" fmla="*/ 718457 h 2286000"/>
              <a:gd name="csX171" fmla="*/ 8937171 w 10248900"/>
              <a:gd name="csY171" fmla="*/ 821872 h 2286000"/>
              <a:gd name="csX172" fmla="*/ 8986157 w 10248900"/>
              <a:gd name="csY172" fmla="*/ 919843 h 2286000"/>
              <a:gd name="csX173" fmla="*/ 9144000 w 10248900"/>
              <a:gd name="csY173" fmla="*/ 1137557 h 2286000"/>
              <a:gd name="csX174" fmla="*/ 9209314 w 10248900"/>
              <a:gd name="csY174" fmla="*/ 1219200 h 2286000"/>
              <a:gd name="csX175" fmla="*/ 9345385 w 10248900"/>
              <a:gd name="csY175" fmla="*/ 1458686 h 2286000"/>
              <a:gd name="csX176" fmla="*/ 9378043 w 10248900"/>
              <a:gd name="csY176" fmla="*/ 1518557 h 2286000"/>
              <a:gd name="csX177" fmla="*/ 9399814 w 10248900"/>
              <a:gd name="csY177" fmla="*/ 1578429 h 2286000"/>
              <a:gd name="csX178" fmla="*/ 9416143 w 10248900"/>
              <a:gd name="csY178" fmla="*/ 1627415 h 2286000"/>
              <a:gd name="csX179" fmla="*/ 9432471 w 10248900"/>
              <a:gd name="csY179" fmla="*/ 1698172 h 2286000"/>
              <a:gd name="csX180" fmla="*/ 9454243 w 10248900"/>
              <a:gd name="csY180" fmla="*/ 1741715 h 2286000"/>
              <a:gd name="csX181" fmla="*/ 9459685 w 10248900"/>
              <a:gd name="csY181" fmla="*/ 1774372 h 2286000"/>
              <a:gd name="csX182" fmla="*/ 9470571 w 10248900"/>
              <a:gd name="csY182" fmla="*/ 1790700 h 2286000"/>
              <a:gd name="csX183" fmla="*/ 9486900 w 10248900"/>
              <a:gd name="csY183" fmla="*/ 1817915 h 2286000"/>
              <a:gd name="csX184" fmla="*/ 9492343 w 10248900"/>
              <a:gd name="csY184" fmla="*/ 1850572 h 2286000"/>
              <a:gd name="csX185" fmla="*/ 9497785 w 10248900"/>
              <a:gd name="csY185" fmla="*/ 1866900 h 2286000"/>
              <a:gd name="csX186" fmla="*/ 9508671 w 10248900"/>
              <a:gd name="csY186" fmla="*/ 1850572 h 2286000"/>
              <a:gd name="csX187" fmla="*/ 9622971 w 10248900"/>
              <a:gd name="csY187" fmla="*/ 1524000 h 2286000"/>
              <a:gd name="csX188" fmla="*/ 9726385 w 10248900"/>
              <a:gd name="csY188" fmla="*/ 1268186 h 2286000"/>
              <a:gd name="csX189" fmla="*/ 9802585 w 10248900"/>
              <a:gd name="csY189" fmla="*/ 1028700 h 2286000"/>
              <a:gd name="csX190" fmla="*/ 9840685 w 10248900"/>
              <a:gd name="csY190" fmla="*/ 941615 h 2286000"/>
              <a:gd name="csX191" fmla="*/ 9857014 w 10248900"/>
              <a:gd name="csY191" fmla="*/ 887186 h 2286000"/>
              <a:gd name="csX192" fmla="*/ 9873343 w 10248900"/>
              <a:gd name="csY192" fmla="*/ 843643 h 2286000"/>
              <a:gd name="csX193" fmla="*/ 9971314 w 10248900"/>
              <a:gd name="csY193" fmla="*/ 647700 h 2286000"/>
              <a:gd name="csX194" fmla="*/ 10025743 w 10248900"/>
              <a:gd name="csY194" fmla="*/ 560615 h 2286000"/>
              <a:gd name="csX195" fmla="*/ 10123714 w 10248900"/>
              <a:gd name="csY195" fmla="*/ 473529 h 2286000"/>
              <a:gd name="csX196" fmla="*/ 10140043 w 10248900"/>
              <a:gd name="csY196" fmla="*/ 462643 h 2286000"/>
              <a:gd name="csX197" fmla="*/ 10167257 w 10248900"/>
              <a:gd name="csY197" fmla="*/ 435429 h 2286000"/>
              <a:gd name="csX198" fmla="*/ 10183585 w 10248900"/>
              <a:gd name="csY198" fmla="*/ 429986 h 2286000"/>
              <a:gd name="csX199" fmla="*/ 10248900 w 10248900"/>
              <a:gd name="csY199" fmla="*/ 429986 h 2286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</a:cxnLst>
            <a:rect l="l" t="t" r="r" b="b"/>
            <a:pathLst>
              <a:path w="10248900" h="2286000">
                <a:moveTo>
                  <a:pt x="0" y="2286000"/>
                </a:moveTo>
                <a:cubicBezTo>
                  <a:pt x="57528" y="2251484"/>
                  <a:pt x="-5585" y="2292343"/>
                  <a:pt x="65314" y="2231572"/>
                </a:cubicBezTo>
                <a:cubicBezTo>
                  <a:pt x="86077" y="2213775"/>
                  <a:pt x="107617" y="2201835"/>
                  <a:pt x="130628" y="2188029"/>
                </a:cubicBezTo>
                <a:cubicBezTo>
                  <a:pt x="136071" y="2180772"/>
                  <a:pt x="140542" y="2172672"/>
                  <a:pt x="146957" y="2166257"/>
                </a:cubicBezTo>
                <a:cubicBezTo>
                  <a:pt x="151582" y="2161632"/>
                  <a:pt x="157962" y="2159174"/>
                  <a:pt x="163285" y="2155372"/>
                </a:cubicBezTo>
                <a:cubicBezTo>
                  <a:pt x="170667" y="2150099"/>
                  <a:pt x="178642" y="2145458"/>
                  <a:pt x="185057" y="2139043"/>
                </a:cubicBezTo>
                <a:cubicBezTo>
                  <a:pt x="193271" y="2130829"/>
                  <a:pt x="198883" y="2120304"/>
                  <a:pt x="206828" y="2111829"/>
                </a:cubicBezTo>
                <a:cubicBezTo>
                  <a:pt x="226131" y="2091239"/>
                  <a:pt x="266700" y="2051957"/>
                  <a:pt x="266700" y="2051957"/>
                </a:cubicBezTo>
                <a:cubicBezTo>
                  <a:pt x="270328" y="2044700"/>
                  <a:pt x="272391" y="2036419"/>
                  <a:pt x="277585" y="2030186"/>
                </a:cubicBezTo>
                <a:cubicBezTo>
                  <a:pt x="290726" y="2014417"/>
                  <a:pt x="321128" y="1986643"/>
                  <a:pt x="321128" y="1986643"/>
                </a:cubicBezTo>
                <a:cubicBezTo>
                  <a:pt x="329939" y="1951402"/>
                  <a:pt x="319737" y="1976338"/>
                  <a:pt x="342900" y="1948543"/>
                </a:cubicBezTo>
                <a:cubicBezTo>
                  <a:pt x="356143" y="1932651"/>
                  <a:pt x="364451" y="1911969"/>
                  <a:pt x="381000" y="1899557"/>
                </a:cubicBezTo>
                <a:cubicBezTo>
                  <a:pt x="395514" y="1888671"/>
                  <a:pt x="409447" y="1876964"/>
                  <a:pt x="424543" y="1866900"/>
                </a:cubicBezTo>
                <a:cubicBezTo>
                  <a:pt x="435429" y="1859643"/>
                  <a:pt x="447354" y="1853744"/>
                  <a:pt x="457200" y="1845129"/>
                </a:cubicBezTo>
                <a:cubicBezTo>
                  <a:pt x="491005" y="1815549"/>
                  <a:pt x="522113" y="1783013"/>
                  <a:pt x="555171" y="1752600"/>
                </a:cubicBezTo>
                <a:cubicBezTo>
                  <a:pt x="567481" y="1741275"/>
                  <a:pt x="581443" y="1731771"/>
                  <a:pt x="593271" y="1719943"/>
                </a:cubicBezTo>
                <a:cubicBezTo>
                  <a:pt x="680646" y="1632568"/>
                  <a:pt x="586603" y="1724312"/>
                  <a:pt x="664028" y="1654629"/>
                </a:cubicBezTo>
                <a:cubicBezTo>
                  <a:pt x="698414" y="1623682"/>
                  <a:pt x="671184" y="1640165"/>
                  <a:pt x="707571" y="1621972"/>
                </a:cubicBezTo>
                <a:cubicBezTo>
                  <a:pt x="716642" y="1611086"/>
                  <a:pt x="724121" y="1598646"/>
                  <a:pt x="734785" y="1589315"/>
                </a:cubicBezTo>
                <a:cubicBezTo>
                  <a:pt x="753356" y="1573065"/>
                  <a:pt x="794657" y="1545772"/>
                  <a:pt x="794657" y="1545772"/>
                </a:cubicBezTo>
                <a:cubicBezTo>
                  <a:pt x="816205" y="1513449"/>
                  <a:pt x="801519" y="1523777"/>
                  <a:pt x="859971" y="1556657"/>
                </a:cubicBezTo>
                <a:cubicBezTo>
                  <a:pt x="890346" y="1573743"/>
                  <a:pt x="901134" y="1584740"/>
                  <a:pt x="925285" y="1611086"/>
                </a:cubicBezTo>
                <a:cubicBezTo>
                  <a:pt x="934860" y="1621532"/>
                  <a:pt x="941967" y="1634264"/>
                  <a:pt x="952500" y="1643743"/>
                </a:cubicBezTo>
                <a:cubicBezTo>
                  <a:pt x="960363" y="1650820"/>
                  <a:pt x="970643" y="1654629"/>
                  <a:pt x="979714" y="1660072"/>
                </a:cubicBezTo>
                <a:cubicBezTo>
                  <a:pt x="983343" y="1665515"/>
                  <a:pt x="987355" y="1670720"/>
                  <a:pt x="990600" y="1676400"/>
                </a:cubicBezTo>
                <a:cubicBezTo>
                  <a:pt x="994626" y="1683445"/>
                  <a:pt x="996291" y="1691939"/>
                  <a:pt x="1001485" y="1698172"/>
                </a:cubicBezTo>
                <a:cubicBezTo>
                  <a:pt x="1005673" y="1703197"/>
                  <a:pt x="1012371" y="1705429"/>
                  <a:pt x="1017814" y="1709057"/>
                </a:cubicBezTo>
                <a:cubicBezTo>
                  <a:pt x="1022871" y="1724229"/>
                  <a:pt x="1033832" y="1762243"/>
                  <a:pt x="1045028" y="1774372"/>
                </a:cubicBezTo>
                <a:cubicBezTo>
                  <a:pt x="1060881" y="1791546"/>
                  <a:pt x="1097490" y="1815852"/>
                  <a:pt x="1121228" y="1828800"/>
                </a:cubicBezTo>
                <a:cubicBezTo>
                  <a:pt x="1131913" y="1834628"/>
                  <a:pt x="1143246" y="1839218"/>
                  <a:pt x="1153885" y="1845129"/>
                </a:cubicBezTo>
                <a:cubicBezTo>
                  <a:pt x="1159603" y="1848306"/>
                  <a:pt x="1164534" y="1852769"/>
                  <a:pt x="1170214" y="1856015"/>
                </a:cubicBezTo>
                <a:cubicBezTo>
                  <a:pt x="1218554" y="1883637"/>
                  <a:pt x="1168530" y="1851263"/>
                  <a:pt x="1208314" y="1877786"/>
                </a:cubicBezTo>
                <a:cubicBezTo>
                  <a:pt x="1232280" y="1925715"/>
                  <a:pt x="1205799" y="1889520"/>
                  <a:pt x="1295400" y="1894115"/>
                </a:cubicBezTo>
                <a:cubicBezTo>
                  <a:pt x="1411715" y="1900080"/>
                  <a:pt x="1527629" y="1912258"/>
                  <a:pt x="1643743" y="1921329"/>
                </a:cubicBezTo>
                <a:lnTo>
                  <a:pt x="1692728" y="1981200"/>
                </a:lnTo>
                <a:cubicBezTo>
                  <a:pt x="1701736" y="1992138"/>
                  <a:pt x="1709923" y="2003837"/>
                  <a:pt x="1719943" y="2013857"/>
                </a:cubicBezTo>
                <a:cubicBezTo>
                  <a:pt x="1730829" y="2024743"/>
                  <a:pt x="1741209" y="2036159"/>
                  <a:pt x="1752600" y="2046515"/>
                </a:cubicBezTo>
                <a:cubicBezTo>
                  <a:pt x="1761196" y="2054329"/>
                  <a:pt x="1771600" y="2060072"/>
                  <a:pt x="1779814" y="2068286"/>
                </a:cubicBezTo>
                <a:cubicBezTo>
                  <a:pt x="1788028" y="2076500"/>
                  <a:pt x="1793867" y="2086817"/>
                  <a:pt x="1801585" y="2095500"/>
                </a:cubicBezTo>
                <a:cubicBezTo>
                  <a:pt x="1820783" y="2117098"/>
                  <a:pt x="1819405" y="2114638"/>
                  <a:pt x="1839685" y="2128157"/>
                </a:cubicBezTo>
                <a:cubicBezTo>
                  <a:pt x="1860005" y="2168798"/>
                  <a:pt x="1837508" y="2134689"/>
                  <a:pt x="1872343" y="2160815"/>
                </a:cubicBezTo>
                <a:cubicBezTo>
                  <a:pt x="1880553" y="2166973"/>
                  <a:pt x="1886390" y="2175828"/>
                  <a:pt x="1894114" y="2182586"/>
                </a:cubicBezTo>
                <a:cubicBezTo>
                  <a:pt x="1914393" y="2200331"/>
                  <a:pt x="1911125" y="2197329"/>
                  <a:pt x="1932214" y="2204357"/>
                </a:cubicBezTo>
                <a:cubicBezTo>
                  <a:pt x="1941285" y="2211614"/>
                  <a:pt x="1951213" y="2217914"/>
                  <a:pt x="1959428" y="2226129"/>
                </a:cubicBezTo>
                <a:cubicBezTo>
                  <a:pt x="1964053" y="2230754"/>
                  <a:pt x="1966126" y="2237432"/>
                  <a:pt x="1970314" y="2242457"/>
                </a:cubicBezTo>
                <a:cubicBezTo>
                  <a:pt x="1983411" y="2258173"/>
                  <a:pt x="1986916" y="2258968"/>
                  <a:pt x="2002971" y="2269672"/>
                </a:cubicBezTo>
                <a:cubicBezTo>
                  <a:pt x="2065631" y="2050361"/>
                  <a:pt x="2009372" y="2241002"/>
                  <a:pt x="2057400" y="2090057"/>
                </a:cubicBezTo>
                <a:cubicBezTo>
                  <a:pt x="2063143" y="2072007"/>
                  <a:pt x="2067483" y="2053511"/>
                  <a:pt x="2073728" y="2035629"/>
                </a:cubicBezTo>
                <a:cubicBezTo>
                  <a:pt x="2107405" y="1939190"/>
                  <a:pt x="2154174" y="1846691"/>
                  <a:pt x="2177143" y="1747157"/>
                </a:cubicBezTo>
                <a:cubicBezTo>
                  <a:pt x="2182586" y="1723571"/>
                  <a:pt x="2186821" y="1699674"/>
                  <a:pt x="2193471" y="1676400"/>
                </a:cubicBezTo>
                <a:cubicBezTo>
                  <a:pt x="2212477" y="1609879"/>
                  <a:pt x="2206950" y="1653020"/>
                  <a:pt x="2237014" y="1583872"/>
                </a:cubicBezTo>
                <a:cubicBezTo>
                  <a:pt x="2247768" y="1559137"/>
                  <a:pt x="2256375" y="1533475"/>
                  <a:pt x="2264228" y="1507672"/>
                </a:cubicBezTo>
                <a:cubicBezTo>
                  <a:pt x="2281788" y="1449975"/>
                  <a:pt x="2296476" y="1391441"/>
                  <a:pt x="2313214" y="1333500"/>
                </a:cubicBezTo>
                <a:cubicBezTo>
                  <a:pt x="2321407" y="1305141"/>
                  <a:pt x="2335142" y="1254290"/>
                  <a:pt x="2351314" y="1224643"/>
                </a:cubicBezTo>
                <a:cubicBezTo>
                  <a:pt x="2355658" y="1216679"/>
                  <a:pt x="2362200" y="1210129"/>
                  <a:pt x="2367643" y="1202872"/>
                </a:cubicBezTo>
                <a:cubicBezTo>
                  <a:pt x="2371271" y="1188358"/>
                  <a:pt x="2373797" y="1173522"/>
                  <a:pt x="2378528" y="1159329"/>
                </a:cubicBezTo>
                <a:cubicBezTo>
                  <a:pt x="2381094" y="1151631"/>
                  <a:pt x="2386848" y="1145255"/>
                  <a:pt x="2389414" y="1137557"/>
                </a:cubicBezTo>
                <a:cubicBezTo>
                  <a:pt x="2392339" y="1128781"/>
                  <a:pt x="2389725" y="1118040"/>
                  <a:pt x="2394857" y="1110343"/>
                </a:cubicBezTo>
                <a:cubicBezTo>
                  <a:pt x="2401301" y="1100677"/>
                  <a:pt x="2413612" y="1096534"/>
                  <a:pt x="2422071" y="1088572"/>
                </a:cubicBezTo>
                <a:cubicBezTo>
                  <a:pt x="2444492" y="1067470"/>
                  <a:pt x="2463731" y="1042968"/>
                  <a:pt x="2487385" y="1023257"/>
                </a:cubicBezTo>
                <a:cubicBezTo>
                  <a:pt x="2498271" y="1014186"/>
                  <a:pt x="2509452" y="1005457"/>
                  <a:pt x="2520043" y="996043"/>
                </a:cubicBezTo>
                <a:cubicBezTo>
                  <a:pt x="2543083" y="975564"/>
                  <a:pt x="2534283" y="975316"/>
                  <a:pt x="2569028" y="957943"/>
                </a:cubicBezTo>
                <a:cubicBezTo>
                  <a:pt x="2579291" y="952811"/>
                  <a:pt x="2591031" y="951318"/>
                  <a:pt x="2601685" y="947057"/>
                </a:cubicBezTo>
                <a:cubicBezTo>
                  <a:pt x="2609218" y="944044"/>
                  <a:pt x="2616200" y="939800"/>
                  <a:pt x="2623457" y="936172"/>
                </a:cubicBezTo>
                <a:cubicBezTo>
                  <a:pt x="2698450" y="861176"/>
                  <a:pt x="2591609" y="962303"/>
                  <a:pt x="2672443" y="903515"/>
                </a:cubicBezTo>
                <a:cubicBezTo>
                  <a:pt x="2684893" y="894460"/>
                  <a:pt x="2693788" y="881299"/>
                  <a:pt x="2705100" y="870857"/>
                </a:cubicBezTo>
                <a:cubicBezTo>
                  <a:pt x="2717391" y="859511"/>
                  <a:pt x="2731372" y="850028"/>
                  <a:pt x="2743200" y="838200"/>
                </a:cubicBezTo>
                <a:cubicBezTo>
                  <a:pt x="2753220" y="828180"/>
                  <a:pt x="2762288" y="817151"/>
                  <a:pt x="2770414" y="805543"/>
                </a:cubicBezTo>
                <a:cubicBezTo>
                  <a:pt x="2775067" y="798896"/>
                  <a:pt x="2775563" y="789509"/>
                  <a:pt x="2781300" y="783772"/>
                </a:cubicBezTo>
                <a:cubicBezTo>
                  <a:pt x="2787037" y="778035"/>
                  <a:pt x="2795814" y="776515"/>
                  <a:pt x="2803071" y="772886"/>
                </a:cubicBezTo>
                <a:cubicBezTo>
                  <a:pt x="2873205" y="778018"/>
                  <a:pt x="2980914" y="780756"/>
                  <a:pt x="3064328" y="794657"/>
                </a:cubicBezTo>
                <a:cubicBezTo>
                  <a:pt x="3073453" y="796178"/>
                  <a:pt x="3082471" y="798286"/>
                  <a:pt x="3091543" y="800100"/>
                </a:cubicBezTo>
                <a:cubicBezTo>
                  <a:pt x="3127829" y="792843"/>
                  <a:pt x="3166585" y="793358"/>
                  <a:pt x="3200400" y="778329"/>
                </a:cubicBezTo>
                <a:cubicBezTo>
                  <a:pt x="3218024" y="770496"/>
                  <a:pt x="3225377" y="748919"/>
                  <a:pt x="3238500" y="734786"/>
                </a:cubicBezTo>
                <a:cubicBezTo>
                  <a:pt x="3248975" y="723505"/>
                  <a:pt x="3259845" y="712571"/>
                  <a:pt x="3271157" y="702129"/>
                </a:cubicBezTo>
                <a:cubicBezTo>
                  <a:pt x="3324785" y="652626"/>
                  <a:pt x="3300197" y="683809"/>
                  <a:pt x="3358243" y="620486"/>
                </a:cubicBezTo>
                <a:cubicBezTo>
                  <a:pt x="3382578" y="593939"/>
                  <a:pt x="3403535" y="564308"/>
                  <a:pt x="3429000" y="538843"/>
                </a:cubicBezTo>
                <a:cubicBezTo>
                  <a:pt x="3449039" y="518804"/>
                  <a:pt x="3473677" y="503838"/>
                  <a:pt x="3494314" y="484415"/>
                </a:cubicBezTo>
                <a:cubicBezTo>
                  <a:pt x="3545735" y="436018"/>
                  <a:pt x="3497967" y="463537"/>
                  <a:pt x="3543300" y="440872"/>
                </a:cubicBezTo>
                <a:cubicBezTo>
                  <a:pt x="3561163" y="414077"/>
                  <a:pt x="3560804" y="406766"/>
                  <a:pt x="3586843" y="391886"/>
                </a:cubicBezTo>
                <a:cubicBezTo>
                  <a:pt x="3591824" y="389040"/>
                  <a:pt x="3597728" y="388257"/>
                  <a:pt x="3603171" y="386443"/>
                </a:cubicBezTo>
                <a:cubicBezTo>
                  <a:pt x="3690257" y="388257"/>
                  <a:pt x="3777448" y="387226"/>
                  <a:pt x="3864428" y="391886"/>
                </a:cubicBezTo>
                <a:cubicBezTo>
                  <a:pt x="3879368" y="392686"/>
                  <a:pt x="3893300" y="399838"/>
                  <a:pt x="3907971" y="402772"/>
                </a:cubicBezTo>
                <a:cubicBezTo>
                  <a:pt x="3920551" y="405288"/>
                  <a:pt x="3933371" y="406401"/>
                  <a:pt x="3946071" y="408215"/>
                </a:cubicBezTo>
                <a:cubicBezTo>
                  <a:pt x="3987931" y="422166"/>
                  <a:pt x="3953026" y="407828"/>
                  <a:pt x="4016828" y="468086"/>
                </a:cubicBezTo>
                <a:cubicBezTo>
                  <a:pt x="4041472" y="491361"/>
                  <a:pt x="4105474" y="541441"/>
                  <a:pt x="4120243" y="566057"/>
                </a:cubicBezTo>
                <a:cubicBezTo>
                  <a:pt x="4162823" y="637024"/>
                  <a:pt x="4138967" y="604563"/>
                  <a:pt x="4191000" y="664029"/>
                </a:cubicBezTo>
                <a:cubicBezTo>
                  <a:pt x="4194628" y="674915"/>
                  <a:pt x="4195804" y="686956"/>
                  <a:pt x="4201885" y="696686"/>
                </a:cubicBezTo>
                <a:cubicBezTo>
                  <a:pt x="4205352" y="702233"/>
                  <a:pt x="4213188" y="703384"/>
                  <a:pt x="4218214" y="707572"/>
                </a:cubicBezTo>
                <a:cubicBezTo>
                  <a:pt x="4255558" y="738691"/>
                  <a:pt x="4208199" y="713842"/>
                  <a:pt x="4278085" y="751115"/>
                </a:cubicBezTo>
                <a:cubicBezTo>
                  <a:pt x="4290277" y="757617"/>
                  <a:pt x="4303827" y="761264"/>
                  <a:pt x="4316185" y="767443"/>
                </a:cubicBezTo>
                <a:cubicBezTo>
                  <a:pt x="4325647" y="772174"/>
                  <a:pt x="4334328" y="778329"/>
                  <a:pt x="4343400" y="783772"/>
                </a:cubicBezTo>
                <a:cubicBezTo>
                  <a:pt x="4368800" y="758372"/>
                  <a:pt x="4396397" y="734994"/>
                  <a:pt x="4419600" y="707572"/>
                </a:cubicBezTo>
                <a:cubicBezTo>
                  <a:pt x="4456399" y="664082"/>
                  <a:pt x="4479759" y="608575"/>
                  <a:pt x="4523014" y="571500"/>
                </a:cubicBezTo>
                <a:cubicBezTo>
                  <a:pt x="4535714" y="560614"/>
                  <a:pt x="4548857" y="550225"/>
                  <a:pt x="4561114" y="538843"/>
                </a:cubicBezTo>
                <a:cubicBezTo>
                  <a:pt x="4574275" y="526622"/>
                  <a:pt x="4586017" y="512925"/>
                  <a:pt x="4599214" y="500743"/>
                </a:cubicBezTo>
                <a:cubicBezTo>
                  <a:pt x="4609626" y="491132"/>
                  <a:pt x="4621851" y="483549"/>
                  <a:pt x="4631871" y="473529"/>
                </a:cubicBezTo>
                <a:cubicBezTo>
                  <a:pt x="4636497" y="468903"/>
                  <a:pt x="4637314" y="460829"/>
                  <a:pt x="4642757" y="457200"/>
                </a:cubicBezTo>
                <a:cubicBezTo>
                  <a:pt x="4654254" y="449536"/>
                  <a:pt x="4667920" y="445723"/>
                  <a:pt x="4680857" y="440872"/>
                </a:cubicBezTo>
                <a:cubicBezTo>
                  <a:pt x="4696973" y="434829"/>
                  <a:pt x="4713514" y="429986"/>
                  <a:pt x="4729843" y="424543"/>
                </a:cubicBezTo>
                <a:cubicBezTo>
                  <a:pt x="4735286" y="422729"/>
                  <a:pt x="4740526" y="420126"/>
                  <a:pt x="4746171" y="419100"/>
                </a:cubicBezTo>
                <a:lnTo>
                  <a:pt x="4806043" y="408215"/>
                </a:lnTo>
                <a:cubicBezTo>
                  <a:pt x="4909457" y="411843"/>
                  <a:pt x="5016846" y="390474"/>
                  <a:pt x="5116285" y="419100"/>
                </a:cubicBezTo>
                <a:cubicBezTo>
                  <a:pt x="5149822" y="428754"/>
                  <a:pt x="5152136" y="479297"/>
                  <a:pt x="5165271" y="511629"/>
                </a:cubicBezTo>
                <a:cubicBezTo>
                  <a:pt x="5199400" y="595639"/>
                  <a:pt x="5227620" y="681935"/>
                  <a:pt x="5257800" y="767443"/>
                </a:cubicBezTo>
                <a:cubicBezTo>
                  <a:pt x="5271166" y="805314"/>
                  <a:pt x="5280080" y="844829"/>
                  <a:pt x="5295900" y="881743"/>
                </a:cubicBezTo>
                <a:cubicBezTo>
                  <a:pt x="5306786" y="907143"/>
                  <a:pt x="5318294" y="932285"/>
                  <a:pt x="5328557" y="957943"/>
                </a:cubicBezTo>
                <a:cubicBezTo>
                  <a:pt x="5336444" y="977660"/>
                  <a:pt x="5342087" y="998243"/>
                  <a:pt x="5350328" y="1017815"/>
                </a:cubicBezTo>
                <a:cubicBezTo>
                  <a:pt x="5356625" y="1032771"/>
                  <a:pt x="5365238" y="1046652"/>
                  <a:pt x="5372100" y="1061357"/>
                </a:cubicBezTo>
                <a:cubicBezTo>
                  <a:pt x="5377943" y="1073878"/>
                  <a:pt x="5382249" y="1087099"/>
                  <a:pt x="5388428" y="1099457"/>
                </a:cubicBezTo>
                <a:cubicBezTo>
                  <a:pt x="5398594" y="1119790"/>
                  <a:pt x="5409265" y="1139910"/>
                  <a:pt x="5421085" y="1159329"/>
                </a:cubicBezTo>
                <a:cubicBezTo>
                  <a:pt x="5434690" y="1181680"/>
                  <a:pt x="5452487" y="1201464"/>
                  <a:pt x="5464628" y="1224643"/>
                </a:cubicBezTo>
                <a:cubicBezTo>
                  <a:pt x="5472615" y="1239890"/>
                  <a:pt x="5474565" y="1257648"/>
                  <a:pt x="5480957" y="1273629"/>
                </a:cubicBezTo>
                <a:cubicBezTo>
                  <a:pt x="5482855" y="1278375"/>
                  <a:pt x="5499862" y="1314307"/>
                  <a:pt x="5508171" y="1322615"/>
                </a:cubicBezTo>
                <a:cubicBezTo>
                  <a:pt x="5512797" y="1327240"/>
                  <a:pt x="5519057" y="1329872"/>
                  <a:pt x="5524500" y="1333500"/>
                </a:cubicBezTo>
                <a:cubicBezTo>
                  <a:pt x="5528128" y="1340757"/>
                  <a:pt x="5530669" y="1348670"/>
                  <a:pt x="5535385" y="1355272"/>
                </a:cubicBezTo>
                <a:cubicBezTo>
                  <a:pt x="5539859" y="1361536"/>
                  <a:pt x="5547895" y="1364917"/>
                  <a:pt x="5551714" y="1371600"/>
                </a:cubicBezTo>
                <a:cubicBezTo>
                  <a:pt x="5554079" y="1375738"/>
                  <a:pt x="5562271" y="1418942"/>
                  <a:pt x="5562600" y="1420586"/>
                </a:cubicBezTo>
                <a:cubicBezTo>
                  <a:pt x="5564414" y="1469572"/>
                  <a:pt x="5543876" y="1524895"/>
                  <a:pt x="5568043" y="1567543"/>
                </a:cubicBezTo>
                <a:cubicBezTo>
                  <a:pt x="5609787" y="1641209"/>
                  <a:pt x="5683936" y="1691401"/>
                  <a:pt x="5747657" y="1747157"/>
                </a:cubicBezTo>
                <a:cubicBezTo>
                  <a:pt x="5762171" y="1759857"/>
                  <a:pt x="5777179" y="1772015"/>
                  <a:pt x="5791200" y="1785257"/>
                </a:cubicBezTo>
                <a:cubicBezTo>
                  <a:pt x="5806648" y="1799847"/>
                  <a:pt x="5852978" y="1850796"/>
                  <a:pt x="5878285" y="1866900"/>
                </a:cubicBezTo>
                <a:cubicBezTo>
                  <a:pt x="5886528" y="1872145"/>
                  <a:pt x="5896428" y="1874157"/>
                  <a:pt x="5905500" y="1877786"/>
                </a:cubicBezTo>
                <a:cubicBezTo>
                  <a:pt x="5910943" y="1885043"/>
                  <a:pt x="5912757" y="1899557"/>
                  <a:pt x="5921828" y="1899557"/>
                </a:cubicBezTo>
                <a:cubicBezTo>
                  <a:pt x="5941149" y="1899557"/>
                  <a:pt x="5962994" y="1853731"/>
                  <a:pt x="5970814" y="1845129"/>
                </a:cubicBezTo>
                <a:cubicBezTo>
                  <a:pt x="5980346" y="1834644"/>
                  <a:pt x="5993964" y="1828423"/>
                  <a:pt x="6003471" y="1817915"/>
                </a:cubicBezTo>
                <a:cubicBezTo>
                  <a:pt x="6028565" y="1790180"/>
                  <a:pt x="6047780" y="1757277"/>
                  <a:pt x="6074228" y="1730829"/>
                </a:cubicBezTo>
                <a:cubicBezTo>
                  <a:pt x="6088742" y="1716315"/>
                  <a:pt x="6103677" y="1702209"/>
                  <a:pt x="6117771" y="1687286"/>
                </a:cubicBezTo>
                <a:cubicBezTo>
                  <a:pt x="6134531" y="1669540"/>
                  <a:pt x="6149497" y="1650117"/>
                  <a:pt x="6166757" y="1632857"/>
                </a:cubicBezTo>
                <a:cubicBezTo>
                  <a:pt x="6180394" y="1619220"/>
                  <a:pt x="6196663" y="1608394"/>
                  <a:pt x="6210300" y="1594757"/>
                </a:cubicBezTo>
                <a:cubicBezTo>
                  <a:pt x="6218514" y="1586543"/>
                  <a:pt x="6223857" y="1575757"/>
                  <a:pt x="6232071" y="1567543"/>
                </a:cubicBezTo>
                <a:cubicBezTo>
                  <a:pt x="6247042" y="1552572"/>
                  <a:pt x="6274913" y="1535353"/>
                  <a:pt x="6291943" y="1524000"/>
                </a:cubicBezTo>
                <a:cubicBezTo>
                  <a:pt x="6295571" y="1518557"/>
                  <a:pt x="6299026" y="1512995"/>
                  <a:pt x="6302828" y="1507672"/>
                </a:cubicBezTo>
                <a:cubicBezTo>
                  <a:pt x="6308101" y="1500290"/>
                  <a:pt x="6315550" y="1494224"/>
                  <a:pt x="6319157" y="1485900"/>
                </a:cubicBezTo>
                <a:cubicBezTo>
                  <a:pt x="6339252" y="1439527"/>
                  <a:pt x="6354209" y="1391064"/>
                  <a:pt x="6373585" y="1344386"/>
                </a:cubicBezTo>
                <a:cubicBezTo>
                  <a:pt x="6477083" y="1095051"/>
                  <a:pt x="6402078" y="1281763"/>
                  <a:pt x="6471557" y="1132115"/>
                </a:cubicBezTo>
                <a:cubicBezTo>
                  <a:pt x="6506648" y="1056534"/>
                  <a:pt x="6506256" y="1042452"/>
                  <a:pt x="6547757" y="974272"/>
                </a:cubicBezTo>
                <a:cubicBezTo>
                  <a:pt x="6559272" y="955355"/>
                  <a:pt x="6574120" y="938623"/>
                  <a:pt x="6585857" y="919843"/>
                </a:cubicBezTo>
                <a:cubicBezTo>
                  <a:pt x="6592307" y="909522"/>
                  <a:pt x="6594713" y="896793"/>
                  <a:pt x="6602185" y="887186"/>
                </a:cubicBezTo>
                <a:cubicBezTo>
                  <a:pt x="6607754" y="880025"/>
                  <a:pt x="6617130" y="876831"/>
                  <a:pt x="6623957" y="870857"/>
                </a:cubicBezTo>
                <a:cubicBezTo>
                  <a:pt x="6631681" y="864099"/>
                  <a:pt x="6638004" y="855844"/>
                  <a:pt x="6645728" y="849086"/>
                </a:cubicBezTo>
                <a:cubicBezTo>
                  <a:pt x="6656532" y="839633"/>
                  <a:pt x="6671634" y="830001"/>
                  <a:pt x="6683828" y="821872"/>
                </a:cubicBezTo>
                <a:cubicBezTo>
                  <a:pt x="6703785" y="823686"/>
                  <a:pt x="6724921" y="820319"/>
                  <a:pt x="6743700" y="827315"/>
                </a:cubicBezTo>
                <a:cubicBezTo>
                  <a:pt x="6763407" y="834657"/>
                  <a:pt x="6950948" y="910746"/>
                  <a:pt x="7015843" y="957943"/>
                </a:cubicBezTo>
                <a:cubicBezTo>
                  <a:pt x="7125350" y="1037585"/>
                  <a:pt x="7040845" y="992217"/>
                  <a:pt x="7113814" y="1028700"/>
                </a:cubicBezTo>
                <a:cubicBezTo>
                  <a:pt x="7165559" y="1106318"/>
                  <a:pt x="7118208" y="1045839"/>
                  <a:pt x="7233557" y="854529"/>
                </a:cubicBezTo>
                <a:cubicBezTo>
                  <a:pt x="7270200" y="793755"/>
                  <a:pt x="7315117" y="737877"/>
                  <a:pt x="7347857" y="674915"/>
                </a:cubicBezTo>
                <a:cubicBezTo>
                  <a:pt x="7490041" y="401482"/>
                  <a:pt x="7362187" y="627352"/>
                  <a:pt x="7456714" y="489857"/>
                </a:cubicBezTo>
                <a:cubicBezTo>
                  <a:pt x="7524012" y="391969"/>
                  <a:pt x="7437767" y="502653"/>
                  <a:pt x="7500257" y="424543"/>
                </a:cubicBezTo>
                <a:cubicBezTo>
                  <a:pt x="7502071" y="419100"/>
                  <a:pt x="7501643" y="412272"/>
                  <a:pt x="7505700" y="408215"/>
                </a:cubicBezTo>
                <a:cubicBezTo>
                  <a:pt x="7509757" y="404158"/>
                  <a:pt x="7517471" y="406257"/>
                  <a:pt x="7522028" y="402772"/>
                </a:cubicBezTo>
                <a:cubicBezTo>
                  <a:pt x="7548602" y="382450"/>
                  <a:pt x="7574572" y="361112"/>
                  <a:pt x="7598228" y="337457"/>
                </a:cubicBezTo>
                <a:cubicBezTo>
                  <a:pt x="7616371" y="319314"/>
                  <a:pt x="7634985" y="301631"/>
                  <a:pt x="7652657" y="283029"/>
                </a:cubicBezTo>
                <a:cubicBezTo>
                  <a:pt x="7669469" y="265333"/>
                  <a:pt x="7683923" y="245387"/>
                  <a:pt x="7701643" y="228600"/>
                </a:cubicBezTo>
                <a:cubicBezTo>
                  <a:pt x="7718510" y="212621"/>
                  <a:pt x="7740118" y="201948"/>
                  <a:pt x="7756071" y="185057"/>
                </a:cubicBezTo>
                <a:cubicBezTo>
                  <a:pt x="7771277" y="168957"/>
                  <a:pt x="7780093" y="147724"/>
                  <a:pt x="7794171" y="130629"/>
                </a:cubicBezTo>
                <a:cubicBezTo>
                  <a:pt x="7827397" y="90284"/>
                  <a:pt x="7826712" y="99888"/>
                  <a:pt x="7859485" y="70757"/>
                </a:cubicBezTo>
                <a:cubicBezTo>
                  <a:pt x="7867156" y="63939"/>
                  <a:pt x="7874000" y="56243"/>
                  <a:pt x="7881257" y="48986"/>
                </a:cubicBezTo>
                <a:cubicBezTo>
                  <a:pt x="7889422" y="24492"/>
                  <a:pt x="7883071" y="29029"/>
                  <a:pt x="7919357" y="21772"/>
                </a:cubicBezTo>
                <a:cubicBezTo>
                  <a:pt x="8022423" y="1158"/>
                  <a:pt x="7973343" y="7748"/>
                  <a:pt x="8066314" y="0"/>
                </a:cubicBezTo>
                <a:lnTo>
                  <a:pt x="8311243" y="5443"/>
                </a:lnTo>
                <a:cubicBezTo>
                  <a:pt x="8319311" y="6301"/>
                  <a:pt x="8316799" y="21097"/>
                  <a:pt x="8322128" y="27215"/>
                </a:cubicBezTo>
                <a:cubicBezTo>
                  <a:pt x="8365975" y="77557"/>
                  <a:pt x="8422818" y="117560"/>
                  <a:pt x="8458200" y="174172"/>
                </a:cubicBezTo>
                <a:cubicBezTo>
                  <a:pt x="8507460" y="252988"/>
                  <a:pt x="8473756" y="201220"/>
                  <a:pt x="8556171" y="315686"/>
                </a:cubicBezTo>
                <a:cubicBezTo>
                  <a:pt x="8565290" y="328352"/>
                  <a:pt x="8576405" y="339827"/>
                  <a:pt x="8583385" y="353786"/>
                </a:cubicBezTo>
                <a:cubicBezTo>
                  <a:pt x="8588828" y="364672"/>
                  <a:pt x="8591572" y="377397"/>
                  <a:pt x="8599714" y="386443"/>
                </a:cubicBezTo>
                <a:cubicBezTo>
                  <a:pt x="8608466" y="396168"/>
                  <a:pt x="8621905" y="400365"/>
                  <a:pt x="8632371" y="408215"/>
                </a:cubicBezTo>
                <a:cubicBezTo>
                  <a:pt x="8643707" y="416717"/>
                  <a:pt x="8653843" y="426730"/>
                  <a:pt x="8665028" y="435429"/>
                </a:cubicBezTo>
                <a:cubicBezTo>
                  <a:pt x="8670192" y="439445"/>
                  <a:pt x="8676883" y="441543"/>
                  <a:pt x="8681357" y="446315"/>
                </a:cubicBezTo>
                <a:cubicBezTo>
                  <a:pt x="8704237" y="470721"/>
                  <a:pt x="8726350" y="495941"/>
                  <a:pt x="8746671" y="522515"/>
                </a:cubicBezTo>
                <a:cubicBezTo>
                  <a:pt x="8838977" y="643223"/>
                  <a:pt x="8803407" y="604374"/>
                  <a:pt x="8871857" y="718457"/>
                </a:cubicBezTo>
                <a:cubicBezTo>
                  <a:pt x="8892834" y="753418"/>
                  <a:pt x="8917046" y="786414"/>
                  <a:pt x="8937171" y="821872"/>
                </a:cubicBezTo>
                <a:cubicBezTo>
                  <a:pt x="8955193" y="853626"/>
                  <a:pt x="8966148" y="889302"/>
                  <a:pt x="8986157" y="919843"/>
                </a:cubicBezTo>
                <a:cubicBezTo>
                  <a:pt x="9035281" y="994821"/>
                  <a:pt x="9088004" y="1067562"/>
                  <a:pt x="9144000" y="1137557"/>
                </a:cubicBezTo>
                <a:cubicBezTo>
                  <a:pt x="9165771" y="1164771"/>
                  <a:pt x="9189435" y="1190574"/>
                  <a:pt x="9209314" y="1219200"/>
                </a:cubicBezTo>
                <a:cubicBezTo>
                  <a:pt x="9272593" y="1310322"/>
                  <a:pt x="9293220" y="1360153"/>
                  <a:pt x="9345385" y="1458686"/>
                </a:cubicBezTo>
                <a:cubicBezTo>
                  <a:pt x="9356022" y="1478777"/>
                  <a:pt x="9369088" y="1497662"/>
                  <a:pt x="9378043" y="1518557"/>
                </a:cubicBezTo>
                <a:cubicBezTo>
                  <a:pt x="9410610" y="1594550"/>
                  <a:pt x="9383823" y="1526460"/>
                  <a:pt x="9399814" y="1578429"/>
                </a:cubicBezTo>
                <a:cubicBezTo>
                  <a:pt x="9404876" y="1594880"/>
                  <a:pt x="9411614" y="1610810"/>
                  <a:pt x="9416143" y="1627415"/>
                </a:cubicBezTo>
                <a:cubicBezTo>
                  <a:pt x="9422512" y="1650768"/>
                  <a:pt x="9424817" y="1675209"/>
                  <a:pt x="9432471" y="1698172"/>
                </a:cubicBezTo>
                <a:cubicBezTo>
                  <a:pt x="9437603" y="1713567"/>
                  <a:pt x="9446986" y="1727201"/>
                  <a:pt x="9454243" y="1741715"/>
                </a:cubicBezTo>
                <a:cubicBezTo>
                  <a:pt x="9456057" y="1752601"/>
                  <a:pt x="9456195" y="1763903"/>
                  <a:pt x="9459685" y="1774372"/>
                </a:cubicBezTo>
                <a:cubicBezTo>
                  <a:pt x="9461754" y="1780578"/>
                  <a:pt x="9467104" y="1785153"/>
                  <a:pt x="9470571" y="1790700"/>
                </a:cubicBezTo>
                <a:cubicBezTo>
                  <a:pt x="9476178" y="1799671"/>
                  <a:pt x="9481457" y="1808843"/>
                  <a:pt x="9486900" y="1817915"/>
                </a:cubicBezTo>
                <a:cubicBezTo>
                  <a:pt x="9488714" y="1828801"/>
                  <a:pt x="9489949" y="1839799"/>
                  <a:pt x="9492343" y="1850572"/>
                </a:cubicBezTo>
                <a:cubicBezTo>
                  <a:pt x="9493587" y="1856172"/>
                  <a:pt x="9492048" y="1866900"/>
                  <a:pt x="9497785" y="1866900"/>
                </a:cubicBezTo>
                <a:cubicBezTo>
                  <a:pt x="9504326" y="1866900"/>
                  <a:pt x="9506273" y="1856658"/>
                  <a:pt x="9508671" y="1850572"/>
                </a:cubicBezTo>
                <a:cubicBezTo>
                  <a:pt x="9684196" y="1405014"/>
                  <a:pt x="9455300" y="1968328"/>
                  <a:pt x="9622971" y="1524000"/>
                </a:cubicBezTo>
                <a:cubicBezTo>
                  <a:pt x="9719170" y="1269074"/>
                  <a:pt x="9637685" y="1530432"/>
                  <a:pt x="9726385" y="1268186"/>
                </a:cubicBezTo>
                <a:cubicBezTo>
                  <a:pt x="9753226" y="1188830"/>
                  <a:pt x="9769007" y="1105448"/>
                  <a:pt x="9802585" y="1028700"/>
                </a:cubicBezTo>
                <a:cubicBezTo>
                  <a:pt x="9815285" y="999672"/>
                  <a:pt x="9829311" y="971188"/>
                  <a:pt x="9840685" y="941615"/>
                </a:cubicBezTo>
                <a:cubicBezTo>
                  <a:pt x="9847485" y="923936"/>
                  <a:pt x="9851024" y="905156"/>
                  <a:pt x="9857014" y="887186"/>
                </a:cubicBezTo>
                <a:cubicBezTo>
                  <a:pt x="9861916" y="872480"/>
                  <a:pt x="9867900" y="858157"/>
                  <a:pt x="9873343" y="843643"/>
                </a:cubicBezTo>
                <a:cubicBezTo>
                  <a:pt x="9884495" y="732108"/>
                  <a:pt x="9868490" y="807648"/>
                  <a:pt x="9971314" y="647700"/>
                </a:cubicBezTo>
                <a:cubicBezTo>
                  <a:pt x="9989825" y="618905"/>
                  <a:pt x="10000158" y="583357"/>
                  <a:pt x="10025743" y="560615"/>
                </a:cubicBezTo>
                <a:cubicBezTo>
                  <a:pt x="10058400" y="531586"/>
                  <a:pt x="10087359" y="497766"/>
                  <a:pt x="10123714" y="473529"/>
                </a:cubicBezTo>
                <a:cubicBezTo>
                  <a:pt x="10129157" y="469900"/>
                  <a:pt x="10135120" y="466951"/>
                  <a:pt x="10140043" y="462643"/>
                </a:cubicBezTo>
                <a:cubicBezTo>
                  <a:pt x="10149698" y="454195"/>
                  <a:pt x="10156994" y="443126"/>
                  <a:pt x="10167257" y="435429"/>
                </a:cubicBezTo>
                <a:cubicBezTo>
                  <a:pt x="10171847" y="431987"/>
                  <a:pt x="10177861" y="430368"/>
                  <a:pt x="10183585" y="429986"/>
                </a:cubicBezTo>
                <a:cubicBezTo>
                  <a:pt x="10205308" y="428538"/>
                  <a:pt x="10227128" y="429986"/>
                  <a:pt x="10248900" y="429986"/>
                </a:cubicBez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270F349E-070F-3948-EAE8-A37238EFF30A}"/>
              </a:ext>
            </a:extLst>
          </p:cNvPr>
          <p:cNvSpPr/>
          <p:nvPr/>
        </p:nvSpPr>
        <p:spPr>
          <a:xfrm>
            <a:off x="963386" y="3009900"/>
            <a:ext cx="10276114" cy="2231571"/>
          </a:xfrm>
          <a:custGeom>
            <a:avLst/>
            <a:gdLst>
              <a:gd name="csX0" fmla="*/ 0 w 10276114"/>
              <a:gd name="csY0" fmla="*/ 1877786 h 2231571"/>
              <a:gd name="csX1" fmla="*/ 114300 w 10276114"/>
              <a:gd name="csY1" fmla="*/ 1894114 h 2231571"/>
              <a:gd name="csX2" fmla="*/ 174171 w 10276114"/>
              <a:gd name="csY2" fmla="*/ 1905000 h 2231571"/>
              <a:gd name="csX3" fmla="*/ 381000 w 10276114"/>
              <a:gd name="csY3" fmla="*/ 1899557 h 2231571"/>
              <a:gd name="csX4" fmla="*/ 402771 w 10276114"/>
              <a:gd name="csY4" fmla="*/ 1888671 h 2231571"/>
              <a:gd name="csX5" fmla="*/ 854528 w 10276114"/>
              <a:gd name="csY5" fmla="*/ 1861457 h 2231571"/>
              <a:gd name="csX6" fmla="*/ 898071 w 10276114"/>
              <a:gd name="csY6" fmla="*/ 1834243 h 2231571"/>
              <a:gd name="csX7" fmla="*/ 996043 w 10276114"/>
              <a:gd name="csY7" fmla="*/ 1747157 h 2231571"/>
              <a:gd name="csX8" fmla="*/ 1066800 w 10276114"/>
              <a:gd name="csY8" fmla="*/ 1660071 h 2231571"/>
              <a:gd name="csX9" fmla="*/ 1099457 w 10276114"/>
              <a:gd name="csY9" fmla="*/ 1611086 h 2231571"/>
              <a:gd name="csX10" fmla="*/ 1132114 w 10276114"/>
              <a:gd name="csY10" fmla="*/ 1567543 h 2231571"/>
              <a:gd name="csX11" fmla="*/ 1148443 w 10276114"/>
              <a:gd name="csY11" fmla="*/ 1540329 h 2231571"/>
              <a:gd name="csX12" fmla="*/ 1159328 w 10276114"/>
              <a:gd name="csY12" fmla="*/ 1513114 h 2231571"/>
              <a:gd name="csX13" fmla="*/ 1181100 w 10276114"/>
              <a:gd name="csY13" fmla="*/ 1507671 h 2231571"/>
              <a:gd name="csX14" fmla="*/ 1240971 w 10276114"/>
              <a:gd name="csY14" fmla="*/ 1458686 h 2231571"/>
              <a:gd name="csX15" fmla="*/ 1311728 w 10276114"/>
              <a:gd name="csY15" fmla="*/ 1382486 h 2231571"/>
              <a:gd name="csX16" fmla="*/ 1366157 w 10276114"/>
              <a:gd name="csY16" fmla="*/ 1333500 h 2231571"/>
              <a:gd name="csX17" fmla="*/ 1387928 w 10276114"/>
              <a:gd name="csY17" fmla="*/ 1306286 h 2231571"/>
              <a:gd name="csX18" fmla="*/ 1502228 w 10276114"/>
              <a:gd name="csY18" fmla="*/ 1191986 h 2231571"/>
              <a:gd name="csX19" fmla="*/ 1562100 w 10276114"/>
              <a:gd name="csY19" fmla="*/ 1143000 h 2231571"/>
              <a:gd name="csX20" fmla="*/ 1621971 w 10276114"/>
              <a:gd name="csY20" fmla="*/ 1088571 h 2231571"/>
              <a:gd name="csX21" fmla="*/ 1785257 w 10276114"/>
              <a:gd name="csY21" fmla="*/ 1328057 h 2231571"/>
              <a:gd name="csX22" fmla="*/ 1834243 w 10276114"/>
              <a:gd name="csY22" fmla="*/ 1387929 h 2231571"/>
              <a:gd name="csX23" fmla="*/ 1883228 w 10276114"/>
              <a:gd name="csY23" fmla="*/ 1453243 h 2231571"/>
              <a:gd name="csX24" fmla="*/ 1899557 w 10276114"/>
              <a:gd name="csY24" fmla="*/ 1480457 h 2231571"/>
              <a:gd name="csX25" fmla="*/ 1921328 w 10276114"/>
              <a:gd name="csY25" fmla="*/ 1507671 h 2231571"/>
              <a:gd name="csX26" fmla="*/ 1932214 w 10276114"/>
              <a:gd name="csY26" fmla="*/ 1524000 h 2231571"/>
              <a:gd name="csX27" fmla="*/ 1948543 w 10276114"/>
              <a:gd name="csY27" fmla="*/ 1529443 h 2231571"/>
              <a:gd name="csX28" fmla="*/ 2062843 w 10276114"/>
              <a:gd name="csY28" fmla="*/ 1774371 h 2231571"/>
              <a:gd name="csX29" fmla="*/ 2095500 w 10276114"/>
              <a:gd name="csY29" fmla="*/ 1845129 h 2231571"/>
              <a:gd name="csX30" fmla="*/ 2133600 w 10276114"/>
              <a:gd name="csY30" fmla="*/ 1921329 h 2231571"/>
              <a:gd name="csX31" fmla="*/ 2149928 w 10276114"/>
              <a:gd name="csY31" fmla="*/ 1970314 h 2231571"/>
              <a:gd name="csX32" fmla="*/ 2160814 w 10276114"/>
              <a:gd name="csY32" fmla="*/ 2008414 h 2231571"/>
              <a:gd name="csX33" fmla="*/ 2242457 w 10276114"/>
              <a:gd name="csY33" fmla="*/ 2100943 h 2231571"/>
              <a:gd name="csX34" fmla="*/ 2275114 w 10276114"/>
              <a:gd name="csY34" fmla="*/ 2128157 h 2231571"/>
              <a:gd name="csX35" fmla="*/ 2307771 w 10276114"/>
              <a:gd name="csY35" fmla="*/ 2139043 h 2231571"/>
              <a:gd name="csX36" fmla="*/ 2324100 w 10276114"/>
              <a:gd name="csY36" fmla="*/ 2155371 h 2231571"/>
              <a:gd name="csX37" fmla="*/ 2334985 w 10276114"/>
              <a:gd name="csY37" fmla="*/ 2171700 h 2231571"/>
              <a:gd name="csX38" fmla="*/ 2351314 w 10276114"/>
              <a:gd name="csY38" fmla="*/ 2177143 h 2231571"/>
              <a:gd name="csX39" fmla="*/ 2411185 w 10276114"/>
              <a:gd name="csY39" fmla="*/ 2231571 h 2231571"/>
              <a:gd name="csX40" fmla="*/ 2509157 w 10276114"/>
              <a:gd name="csY40" fmla="*/ 2139043 h 2231571"/>
              <a:gd name="csX41" fmla="*/ 2579914 w 10276114"/>
              <a:gd name="csY41" fmla="*/ 2062843 h 2231571"/>
              <a:gd name="csX42" fmla="*/ 2683328 w 10276114"/>
              <a:gd name="csY42" fmla="*/ 1992086 h 2231571"/>
              <a:gd name="csX43" fmla="*/ 2726871 w 10276114"/>
              <a:gd name="csY43" fmla="*/ 1953986 h 2231571"/>
              <a:gd name="csX44" fmla="*/ 2764971 w 10276114"/>
              <a:gd name="csY44" fmla="*/ 1915886 h 2231571"/>
              <a:gd name="csX45" fmla="*/ 2775857 w 10276114"/>
              <a:gd name="csY45" fmla="*/ 1899557 h 2231571"/>
              <a:gd name="csX46" fmla="*/ 2813957 w 10276114"/>
              <a:gd name="csY46" fmla="*/ 1877786 h 2231571"/>
              <a:gd name="csX47" fmla="*/ 2917371 w 10276114"/>
              <a:gd name="csY47" fmla="*/ 1845129 h 2231571"/>
              <a:gd name="csX48" fmla="*/ 3113314 w 10276114"/>
              <a:gd name="csY48" fmla="*/ 1861457 h 2231571"/>
              <a:gd name="csX49" fmla="*/ 3145971 w 10276114"/>
              <a:gd name="csY49" fmla="*/ 1866900 h 2231571"/>
              <a:gd name="csX50" fmla="*/ 3205843 w 10276114"/>
              <a:gd name="csY50" fmla="*/ 1872343 h 2231571"/>
              <a:gd name="csX51" fmla="*/ 3287485 w 10276114"/>
              <a:gd name="csY51" fmla="*/ 1758043 h 2231571"/>
              <a:gd name="csX52" fmla="*/ 3369128 w 10276114"/>
              <a:gd name="csY52" fmla="*/ 1616529 h 2231571"/>
              <a:gd name="csX53" fmla="*/ 3439885 w 10276114"/>
              <a:gd name="csY53" fmla="*/ 1534886 h 2231571"/>
              <a:gd name="csX54" fmla="*/ 3483428 w 10276114"/>
              <a:gd name="csY54" fmla="*/ 1496786 h 2231571"/>
              <a:gd name="csX55" fmla="*/ 3532414 w 10276114"/>
              <a:gd name="csY55" fmla="*/ 1453243 h 2231571"/>
              <a:gd name="csX56" fmla="*/ 3575957 w 10276114"/>
              <a:gd name="csY56" fmla="*/ 1317171 h 2231571"/>
              <a:gd name="csX57" fmla="*/ 3603171 w 10276114"/>
              <a:gd name="csY57" fmla="*/ 1230086 h 2231571"/>
              <a:gd name="csX58" fmla="*/ 3652157 w 10276114"/>
              <a:gd name="csY58" fmla="*/ 1050471 h 2231571"/>
              <a:gd name="csX59" fmla="*/ 3695700 w 10276114"/>
              <a:gd name="csY59" fmla="*/ 952500 h 2231571"/>
              <a:gd name="csX60" fmla="*/ 3717471 w 10276114"/>
              <a:gd name="csY60" fmla="*/ 876300 h 2231571"/>
              <a:gd name="csX61" fmla="*/ 3777343 w 10276114"/>
              <a:gd name="csY61" fmla="*/ 653143 h 2231571"/>
              <a:gd name="csX62" fmla="*/ 3799114 w 10276114"/>
              <a:gd name="csY62" fmla="*/ 598714 h 2231571"/>
              <a:gd name="csX63" fmla="*/ 3831771 w 10276114"/>
              <a:gd name="csY63" fmla="*/ 506186 h 2231571"/>
              <a:gd name="csX64" fmla="*/ 3858985 w 10276114"/>
              <a:gd name="csY64" fmla="*/ 440871 h 2231571"/>
              <a:gd name="csX65" fmla="*/ 3880757 w 10276114"/>
              <a:gd name="csY65" fmla="*/ 413657 h 2231571"/>
              <a:gd name="csX66" fmla="*/ 3897085 w 10276114"/>
              <a:gd name="csY66" fmla="*/ 381000 h 2231571"/>
              <a:gd name="csX67" fmla="*/ 3935185 w 10276114"/>
              <a:gd name="csY67" fmla="*/ 364671 h 2231571"/>
              <a:gd name="csX68" fmla="*/ 4044043 w 10276114"/>
              <a:gd name="csY68" fmla="*/ 370114 h 2231571"/>
              <a:gd name="csX69" fmla="*/ 4082143 w 10276114"/>
              <a:gd name="csY69" fmla="*/ 375557 h 2231571"/>
              <a:gd name="csX70" fmla="*/ 4359728 w 10276114"/>
              <a:gd name="csY70" fmla="*/ 386443 h 2231571"/>
              <a:gd name="csX71" fmla="*/ 4397828 w 10276114"/>
              <a:gd name="csY71" fmla="*/ 451757 h 2231571"/>
              <a:gd name="csX72" fmla="*/ 4435928 w 10276114"/>
              <a:gd name="csY72" fmla="*/ 484414 h 2231571"/>
              <a:gd name="csX73" fmla="*/ 4495800 w 10276114"/>
              <a:gd name="csY73" fmla="*/ 555171 h 2231571"/>
              <a:gd name="csX74" fmla="*/ 4523014 w 10276114"/>
              <a:gd name="csY74" fmla="*/ 587829 h 2231571"/>
              <a:gd name="csX75" fmla="*/ 4539343 w 10276114"/>
              <a:gd name="csY75" fmla="*/ 609600 h 2231571"/>
              <a:gd name="csX76" fmla="*/ 4550228 w 10276114"/>
              <a:gd name="csY76" fmla="*/ 631371 h 2231571"/>
              <a:gd name="csX77" fmla="*/ 4572000 w 10276114"/>
              <a:gd name="csY77" fmla="*/ 647700 h 2231571"/>
              <a:gd name="csX78" fmla="*/ 4593771 w 10276114"/>
              <a:gd name="csY78" fmla="*/ 669471 h 2231571"/>
              <a:gd name="csX79" fmla="*/ 4664528 w 10276114"/>
              <a:gd name="csY79" fmla="*/ 696686 h 2231571"/>
              <a:gd name="csX80" fmla="*/ 4686300 w 10276114"/>
              <a:gd name="csY80" fmla="*/ 718457 h 2231571"/>
              <a:gd name="csX81" fmla="*/ 4708071 w 10276114"/>
              <a:gd name="csY81" fmla="*/ 723900 h 2231571"/>
              <a:gd name="csX82" fmla="*/ 4740728 w 10276114"/>
              <a:gd name="csY82" fmla="*/ 762000 h 2231571"/>
              <a:gd name="csX83" fmla="*/ 4773385 w 10276114"/>
              <a:gd name="csY83" fmla="*/ 772886 h 2231571"/>
              <a:gd name="csX84" fmla="*/ 4795157 w 10276114"/>
              <a:gd name="csY84" fmla="*/ 783771 h 2231571"/>
              <a:gd name="csX85" fmla="*/ 4876800 w 10276114"/>
              <a:gd name="csY85" fmla="*/ 685800 h 2231571"/>
              <a:gd name="csX86" fmla="*/ 4904014 w 10276114"/>
              <a:gd name="csY86" fmla="*/ 647700 h 2231571"/>
              <a:gd name="csX87" fmla="*/ 4936671 w 10276114"/>
              <a:gd name="csY87" fmla="*/ 615043 h 2231571"/>
              <a:gd name="csX88" fmla="*/ 4969328 w 10276114"/>
              <a:gd name="csY88" fmla="*/ 566057 h 2231571"/>
              <a:gd name="csX89" fmla="*/ 5001985 w 10276114"/>
              <a:gd name="csY89" fmla="*/ 522514 h 2231571"/>
              <a:gd name="csX90" fmla="*/ 5061857 w 10276114"/>
              <a:gd name="csY90" fmla="*/ 424543 h 2231571"/>
              <a:gd name="csX91" fmla="*/ 5089071 w 10276114"/>
              <a:gd name="csY91" fmla="*/ 408214 h 2231571"/>
              <a:gd name="csX92" fmla="*/ 5127171 w 10276114"/>
              <a:gd name="csY92" fmla="*/ 386443 h 2231571"/>
              <a:gd name="csX93" fmla="*/ 5138057 w 10276114"/>
              <a:gd name="csY93" fmla="*/ 381000 h 2231571"/>
              <a:gd name="csX94" fmla="*/ 5214257 w 10276114"/>
              <a:gd name="csY94" fmla="*/ 647700 h 2231571"/>
              <a:gd name="csX95" fmla="*/ 5285014 w 10276114"/>
              <a:gd name="csY95" fmla="*/ 832757 h 2231571"/>
              <a:gd name="csX96" fmla="*/ 5361214 w 10276114"/>
              <a:gd name="csY96" fmla="*/ 1045029 h 2231571"/>
              <a:gd name="csX97" fmla="*/ 5399314 w 10276114"/>
              <a:gd name="csY97" fmla="*/ 1143000 h 2231571"/>
              <a:gd name="csX98" fmla="*/ 5410200 w 10276114"/>
              <a:gd name="csY98" fmla="*/ 1170214 h 2231571"/>
              <a:gd name="csX99" fmla="*/ 5437414 w 10276114"/>
              <a:gd name="csY99" fmla="*/ 1208314 h 2231571"/>
              <a:gd name="csX100" fmla="*/ 5464628 w 10276114"/>
              <a:gd name="csY100" fmla="*/ 1257300 h 2231571"/>
              <a:gd name="csX101" fmla="*/ 5502728 w 10276114"/>
              <a:gd name="csY101" fmla="*/ 1311729 h 2231571"/>
              <a:gd name="csX102" fmla="*/ 5535385 w 10276114"/>
              <a:gd name="csY102" fmla="*/ 1393371 h 2231571"/>
              <a:gd name="csX103" fmla="*/ 5562600 w 10276114"/>
              <a:gd name="csY103" fmla="*/ 1453243 h 2231571"/>
              <a:gd name="csX104" fmla="*/ 5568043 w 10276114"/>
              <a:gd name="csY104" fmla="*/ 1475014 h 2231571"/>
              <a:gd name="csX105" fmla="*/ 5959928 w 10276114"/>
              <a:gd name="csY105" fmla="*/ 1469571 h 2231571"/>
              <a:gd name="csX106" fmla="*/ 6308271 w 10276114"/>
              <a:gd name="csY106" fmla="*/ 1475014 h 2231571"/>
              <a:gd name="csX107" fmla="*/ 6357257 w 10276114"/>
              <a:gd name="csY107" fmla="*/ 1442357 h 2231571"/>
              <a:gd name="csX108" fmla="*/ 6471557 w 10276114"/>
              <a:gd name="csY108" fmla="*/ 1333500 h 2231571"/>
              <a:gd name="csX109" fmla="*/ 6525985 w 10276114"/>
              <a:gd name="csY109" fmla="*/ 1279071 h 2231571"/>
              <a:gd name="csX110" fmla="*/ 6574971 w 10276114"/>
              <a:gd name="csY110" fmla="*/ 1235529 h 2231571"/>
              <a:gd name="csX111" fmla="*/ 6623957 w 10276114"/>
              <a:gd name="csY111" fmla="*/ 1186543 h 2231571"/>
              <a:gd name="csX112" fmla="*/ 6640285 w 10276114"/>
              <a:gd name="csY112" fmla="*/ 1164771 h 2231571"/>
              <a:gd name="csX113" fmla="*/ 6711043 w 10276114"/>
              <a:gd name="csY113" fmla="*/ 1094014 h 2231571"/>
              <a:gd name="csX114" fmla="*/ 6798128 w 10276114"/>
              <a:gd name="csY114" fmla="*/ 1088571 h 2231571"/>
              <a:gd name="csX115" fmla="*/ 6841671 w 10276114"/>
              <a:gd name="csY115" fmla="*/ 1083129 h 2231571"/>
              <a:gd name="csX116" fmla="*/ 7004957 w 10276114"/>
              <a:gd name="csY116" fmla="*/ 1077686 h 2231571"/>
              <a:gd name="csX117" fmla="*/ 7021285 w 10276114"/>
              <a:gd name="csY117" fmla="*/ 1088571 h 2231571"/>
              <a:gd name="csX118" fmla="*/ 7086600 w 10276114"/>
              <a:gd name="csY118" fmla="*/ 1094014 h 2231571"/>
              <a:gd name="csX119" fmla="*/ 7184571 w 10276114"/>
              <a:gd name="csY119" fmla="*/ 974271 h 2231571"/>
              <a:gd name="csX120" fmla="*/ 7217228 w 10276114"/>
              <a:gd name="csY120" fmla="*/ 914400 h 2231571"/>
              <a:gd name="csX121" fmla="*/ 7293428 w 10276114"/>
              <a:gd name="csY121" fmla="*/ 762000 h 2231571"/>
              <a:gd name="csX122" fmla="*/ 7385957 w 10276114"/>
              <a:gd name="csY122" fmla="*/ 527957 h 2231571"/>
              <a:gd name="csX123" fmla="*/ 7434943 w 10276114"/>
              <a:gd name="csY123" fmla="*/ 462643 h 2231571"/>
              <a:gd name="csX124" fmla="*/ 7451271 w 10276114"/>
              <a:gd name="csY124" fmla="*/ 429986 h 2231571"/>
              <a:gd name="csX125" fmla="*/ 7483928 w 10276114"/>
              <a:gd name="csY125" fmla="*/ 402771 h 2231571"/>
              <a:gd name="csX126" fmla="*/ 7500257 w 10276114"/>
              <a:gd name="csY126" fmla="*/ 381000 h 2231571"/>
              <a:gd name="csX127" fmla="*/ 7516585 w 10276114"/>
              <a:gd name="csY127" fmla="*/ 375557 h 2231571"/>
              <a:gd name="csX128" fmla="*/ 7571014 w 10276114"/>
              <a:gd name="csY128" fmla="*/ 370114 h 2231571"/>
              <a:gd name="csX129" fmla="*/ 7766957 w 10276114"/>
              <a:gd name="csY129" fmla="*/ 375557 h 2231571"/>
              <a:gd name="csX130" fmla="*/ 7962900 w 10276114"/>
              <a:gd name="csY130" fmla="*/ 310243 h 2231571"/>
              <a:gd name="csX131" fmla="*/ 8039100 w 10276114"/>
              <a:gd name="csY131" fmla="*/ 234043 h 2231571"/>
              <a:gd name="csX132" fmla="*/ 8088085 w 10276114"/>
              <a:gd name="csY132" fmla="*/ 195943 h 2231571"/>
              <a:gd name="csX133" fmla="*/ 8131628 w 10276114"/>
              <a:gd name="csY133" fmla="*/ 146957 h 2231571"/>
              <a:gd name="csX134" fmla="*/ 8186057 w 10276114"/>
              <a:gd name="csY134" fmla="*/ 92529 h 2231571"/>
              <a:gd name="csX135" fmla="*/ 8224157 w 10276114"/>
              <a:gd name="csY135" fmla="*/ 59871 h 2231571"/>
              <a:gd name="csX136" fmla="*/ 8240485 w 10276114"/>
              <a:gd name="csY136" fmla="*/ 38100 h 2231571"/>
              <a:gd name="csX137" fmla="*/ 8284028 w 10276114"/>
              <a:gd name="csY137" fmla="*/ 0 h 2231571"/>
              <a:gd name="csX138" fmla="*/ 8338457 w 10276114"/>
              <a:gd name="csY138" fmla="*/ 119743 h 2231571"/>
              <a:gd name="csX139" fmla="*/ 8371114 w 10276114"/>
              <a:gd name="csY139" fmla="*/ 217714 h 2231571"/>
              <a:gd name="csX140" fmla="*/ 8550728 w 10276114"/>
              <a:gd name="csY140" fmla="*/ 647700 h 2231571"/>
              <a:gd name="csX141" fmla="*/ 8572500 w 10276114"/>
              <a:gd name="csY141" fmla="*/ 723900 h 2231571"/>
              <a:gd name="csX142" fmla="*/ 8626928 w 10276114"/>
              <a:gd name="csY142" fmla="*/ 887186 h 2231571"/>
              <a:gd name="csX143" fmla="*/ 8654143 w 10276114"/>
              <a:gd name="csY143" fmla="*/ 996043 h 2231571"/>
              <a:gd name="csX144" fmla="*/ 8665028 w 10276114"/>
              <a:gd name="csY144" fmla="*/ 1055914 h 2231571"/>
              <a:gd name="csX145" fmla="*/ 8675914 w 10276114"/>
              <a:gd name="csY145" fmla="*/ 1083129 h 2231571"/>
              <a:gd name="csX146" fmla="*/ 8681357 w 10276114"/>
              <a:gd name="csY146" fmla="*/ 1121229 h 2231571"/>
              <a:gd name="csX147" fmla="*/ 8686800 w 10276114"/>
              <a:gd name="csY147" fmla="*/ 1143000 h 2231571"/>
              <a:gd name="csX148" fmla="*/ 8811985 w 10276114"/>
              <a:gd name="csY148" fmla="*/ 903514 h 2231571"/>
              <a:gd name="csX149" fmla="*/ 8899071 w 10276114"/>
              <a:gd name="csY149" fmla="*/ 691243 h 2231571"/>
              <a:gd name="csX150" fmla="*/ 8964385 w 10276114"/>
              <a:gd name="csY150" fmla="*/ 500743 h 2231571"/>
              <a:gd name="csX151" fmla="*/ 8980714 w 10276114"/>
              <a:gd name="csY151" fmla="*/ 446314 h 2231571"/>
              <a:gd name="csX152" fmla="*/ 8991600 w 10276114"/>
              <a:gd name="csY152" fmla="*/ 413657 h 2231571"/>
              <a:gd name="csX153" fmla="*/ 9013371 w 10276114"/>
              <a:gd name="csY153" fmla="*/ 386443 h 2231571"/>
              <a:gd name="csX154" fmla="*/ 9024257 w 10276114"/>
              <a:gd name="csY154" fmla="*/ 364671 h 2231571"/>
              <a:gd name="csX155" fmla="*/ 9051471 w 10276114"/>
              <a:gd name="csY155" fmla="*/ 359229 h 2231571"/>
              <a:gd name="csX156" fmla="*/ 9263743 w 10276114"/>
              <a:gd name="csY156" fmla="*/ 370114 h 2231571"/>
              <a:gd name="csX157" fmla="*/ 9476014 w 10276114"/>
              <a:gd name="csY157" fmla="*/ 381000 h 2231571"/>
              <a:gd name="csX158" fmla="*/ 9568543 w 10276114"/>
              <a:gd name="csY158" fmla="*/ 288471 h 2231571"/>
              <a:gd name="csX159" fmla="*/ 9677400 w 10276114"/>
              <a:gd name="csY159" fmla="*/ 168729 h 2231571"/>
              <a:gd name="csX160" fmla="*/ 9726385 w 10276114"/>
              <a:gd name="csY160" fmla="*/ 130629 h 2231571"/>
              <a:gd name="csX161" fmla="*/ 9764485 w 10276114"/>
              <a:gd name="csY161" fmla="*/ 97971 h 2231571"/>
              <a:gd name="csX162" fmla="*/ 9786257 w 10276114"/>
              <a:gd name="csY162" fmla="*/ 76200 h 2231571"/>
              <a:gd name="csX163" fmla="*/ 9829800 w 10276114"/>
              <a:gd name="csY163" fmla="*/ 54429 h 2231571"/>
              <a:gd name="csX164" fmla="*/ 9857014 w 10276114"/>
              <a:gd name="csY164" fmla="*/ 27214 h 2231571"/>
              <a:gd name="csX165" fmla="*/ 9965871 w 10276114"/>
              <a:gd name="csY165" fmla="*/ 10886 h 2231571"/>
              <a:gd name="csX166" fmla="*/ 10276114 w 10276114"/>
              <a:gd name="csY166" fmla="*/ 16329 h 223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</a:cxnLst>
            <a:rect l="l" t="t" r="r" b="b"/>
            <a:pathLst>
              <a:path w="10276114" h="2231571">
                <a:moveTo>
                  <a:pt x="0" y="1877786"/>
                </a:moveTo>
                <a:lnTo>
                  <a:pt x="114300" y="1894114"/>
                </a:lnTo>
                <a:cubicBezTo>
                  <a:pt x="166792" y="1901354"/>
                  <a:pt x="142689" y="1894505"/>
                  <a:pt x="174171" y="1905000"/>
                </a:cubicBezTo>
                <a:cubicBezTo>
                  <a:pt x="243114" y="1903186"/>
                  <a:pt x="312208" y="1904471"/>
                  <a:pt x="381000" y="1899557"/>
                </a:cubicBezTo>
                <a:cubicBezTo>
                  <a:pt x="389093" y="1898979"/>
                  <a:pt x="394683" y="1889322"/>
                  <a:pt x="402771" y="1888671"/>
                </a:cubicBezTo>
                <a:cubicBezTo>
                  <a:pt x="553144" y="1876572"/>
                  <a:pt x="703942" y="1870528"/>
                  <a:pt x="854528" y="1861457"/>
                </a:cubicBezTo>
                <a:cubicBezTo>
                  <a:pt x="869042" y="1852386"/>
                  <a:pt x="884756" y="1844998"/>
                  <a:pt x="898071" y="1834243"/>
                </a:cubicBezTo>
                <a:cubicBezTo>
                  <a:pt x="932062" y="1806789"/>
                  <a:pt x="967270" y="1780040"/>
                  <a:pt x="996043" y="1747157"/>
                </a:cubicBezTo>
                <a:cubicBezTo>
                  <a:pt x="1031783" y="1706311"/>
                  <a:pt x="1036031" y="1703661"/>
                  <a:pt x="1066800" y="1660071"/>
                </a:cubicBezTo>
                <a:cubicBezTo>
                  <a:pt x="1078117" y="1644039"/>
                  <a:pt x="1088140" y="1627118"/>
                  <a:pt x="1099457" y="1611086"/>
                </a:cubicBezTo>
                <a:cubicBezTo>
                  <a:pt x="1109920" y="1596264"/>
                  <a:pt x="1121787" y="1582460"/>
                  <a:pt x="1132114" y="1567543"/>
                </a:cubicBezTo>
                <a:cubicBezTo>
                  <a:pt x="1138136" y="1558845"/>
                  <a:pt x="1143712" y="1549791"/>
                  <a:pt x="1148443" y="1540329"/>
                </a:cubicBezTo>
                <a:cubicBezTo>
                  <a:pt x="1152812" y="1531590"/>
                  <a:pt x="1152419" y="1520023"/>
                  <a:pt x="1159328" y="1513114"/>
                </a:cubicBezTo>
                <a:cubicBezTo>
                  <a:pt x="1164618" y="1507824"/>
                  <a:pt x="1173843" y="1509485"/>
                  <a:pt x="1181100" y="1507671"/>
                </a:cubicBezTo>
                <a:cubicBezTo>
                  <a:pt x="1207311" y="1490197"/>
                  <a:pt x="1210679" y="1488978"/>
                  <a:pt x="1240971" y="1458686"/>
                </a:cubicBezTo>
                <a:cubicBezTo>
                  <a:pt x="1265481" y="1434176"/>
                  <a:pt x="1287218" y="1406996"/>
                  <a:pt x="1311728" y="1382486"/>
                </a:cubicBezTo>
                <a:cubicBezTo>
                  <a:pt x="1328988" y="1365226"/>
                  <a:pt x="1348897" y="1350760"/>
                  <a:pt x="1366157" y="1333500"/>
                </a:cubicBezTo>
                <a:cubicBezTo>
                  <a:pt x="1374371" y="1325286"/>
                  <a:pt x="1379876" y="1314660"/>
                  <a:pt x="1387928" y="1306286"/>
                </a:cubicBezTo>
                <a:cubicBezTo>
                  <a:pt x="1425274" y="1267446"/>
                  <a:pt x="1460526" y="1226106"/>
                  <a:pt x="1502228" y="1191986"/>
                </a:cubicBezTo>
                <a:cubicBezTo>
                  <a:pt x="1522185" y="1175657"/>
                  <a:pt x="1542827" y="1160131"/>
                  <a:pt x="1562100" y="1143000"/>
                </a:cubicBezTo>
                <a:cubicBezTo>
                  <a:pt x="1642236" y="1071768"/>
                  <a:pt x="1567840" y="1129171"/>
                  <a:pt x="1621971" y="1088571"/>
                </a:cubicBezTo>
                <a:cubicBezTo>
                  <a:pt x="1671861" y="1152067"/>
                  <a:pt x="1763857" y="1263858"/>
                  <a:pt x="1785257" y="1328057"/>
                </a:cubicBezTo>
                <a:cubicBezTo>
                  <a:pt x="1801079" y="1375520"/>
                  <a:pt x="1786806" y="1354044"/>
                  <a:pt x="1834243" y="1387929"/>
                </a:cubicBezTo>
                <a:cubicBezTo>
                  <a:pt x="1909857" y="1501352"/>
                  <a:pt x="1797834" y="1335828"/>
                  <a:pt x="1883228" y="1453243"/>
                </a:cubicBezTo>
                <a:cubicBezTo>
                  <a:pt x="1889450" y="1461799"/>
                  <a:pt x="1893490" y="1471790"/>
                  <a:pt x="1899557" y="1480457"/>
                </a:cubicBezTo>
                <a:cubicBezTo>
                  <a:pt x="1906219" y="1489974"/>
                  <a:pt x="1914358" y="1498377"/>
                  <a:pt x="1921328" y="1507671"/>
                </a:cubicBezTo>
                <a:cubicBezTo>
                  <a:pt x="1925253" y="1512904"/>
                  <a:pt x="1927106" y="1519913"/>
                  <a:pt x="1932214" y="1524000"/>
                </a:cubicBezTo>
                <a:cubicBezTo>
                  <a:pt x="1936694" y="1527584"/>
                  <a:pt x="1943100" y="1527629"/>
                  <a:pt x="1948543" y="1529443"/>
                </a:cubicBezTo>
                <a:cubicBezTo>
                  <a:pt x="2017128" y="1666612"/>
                  <a:pt x="1968683" y="1567218"/>
                  <a:pt x="2062843" y="1774371"/>
                </a:cubicBezTo>
                <a:cubicBezTo>
                  <a:pt x="2073592" y="1798019"/>
                  <a:pt x="2084231" y="1821724"/>
                  <a:pt x="2095500" y="1845129"/>
                </a:cubicBezTo>
                <a:cubicBezTo>
                  <a:pt x="2107819" y="1870716"/>
                  <a:pt x="2124620" y="1894388"/>
                  <a:pt x="2133600" y="1921329"/>
                </a:cubicBezTo>
                <a:cubicBezTo>
                  <a:pt x="2139043" y="1937657"/>
                  <a:pt x="2144794" y="1953886"/>
                  <a:pt x="2149928" y="1970314"/>
                </a:cubicBezTo>
                <a:cubicBezTo>
                  <a:pt x="2153868" y="1982921"/>
                  <a:pt x="2155279" y="1996421"/>
                  <a:pt x="2160814" y="2008414"/>
                </a:cubicBezTo>
                <a:cubicBezTo>
                  <a:pt x="2175523" y="2040283"/>
                  <a:pt x="2222344" y="2084182"/>
                  <a:pt x="2242457" y="2100943"/>
                </a:cubicBezTo>
                <a:cubicBezTo>
                  <a:pt x="2253343" y="2110014"/>
                  <a:pt x="2262874" y="2121017"/>
                  <a:pt x="2275114" y="2128157"/>
                </a:cubicBezTo>
                <a:cubicBezTo>
                  <a:pt x="2285025" y="2133939"/>
                  <a:pt x="2296885" y="2135414"/>
                  <a:pt x="2307771" y="2139043"/>
                </a:cubicBezTo>
                <a:cubicBezTo>
                  <a:pt x="2313214" y="2144486"/>
                  <a:pt x="2319172" y="2149458"/>
                  <a:pt x="2324100" y="2155371"/>
                </a:cubicBezTo>
                <a:cubicBezTo>
                  <a:pt x="2328288" y="2160396"/>
                  <a:pt x="2329877" y="2167613"/>
                  <a:pt x="2334985" y="2171700"/>
                </a:cubicBezTo>
                <a:cubicBezTo>
                  <a:pt x="2339465" y="2175284"/>
                  <a:pt x="2345871" y="2175329"/>
                  <a:pt x="2351314" y="2177143"/>
                </a:cubicBezTo>
                <a:cubicBezTo>
                  <a:pt x="2399482" y="2225311"/>
                  <a:pt x="2377778" y="2209300"/>
                  <a:pt x="2411185" y="2231571"/>
                </a:cubicBezTo>
                <a:cubicBezTo>
                  <a:pt x="2443842" y="2200728"/>
                  <a:pt x="2477394" y="2170806"/>
                  <a:pt x="2509157" y="2139043"/>
                </a:cubicBezTo>
                <a:cubicBezTo>
                  <a:pt x="2533667" y="2114533"/>
                  <a:pt x="2553422" y="2085195"/>
                  <a:pt x="2579914" y="2062843"/>
                </a:cubicBezTo>
                <a:cubicBezTo>
                  <a:pt x="2611837" y="2035908"/>
                  <a:pt x="2658267" y="2025500"/>
                  <a:pt x="2683328" y="1992086"/>
                </a:cubicBezTo>
                <a:cubicBezTo>
                  <a:pt x="2706004" y="1961851"/>
                  <a:pt x="2691878" y="1974981"/>
                  <a:pt x="2726871" y="1953986"/>
                </a:cubicBezTo>
                <a:cubicBezTo>
                  <a:pt x="2748385" y="1910957"/>
                  <a:pt x="2723110" y="1951766"/>
                  <a:pt x="2764971" y="1915886"/>
                </a:cubicBezTo>
                <a:cubicBezTo>
                  <a:pt x="2769938" y="1911629"/>
                  <a:pt x="2770693" y="1903573"/>
                  <a:pt x="2775857" y="1899557"/>
                </a:cubicBezTo>
                <a:cubicBezTo>
                  <a:pt x="2787403" y="1890577"/>
                  <a:pt x="2800702" y="1883972"/>
                  <a:pt x="2813957" y="1877786"/>
                </a:cubicBezTo>
                <a:cubicBezTo>
                  <a:pt x="2847137" y="1862302"/>
                  <a:pt x="2882220" y="1854715"/>
                  <a:pt x="2917371" y="1845129"/>
                </a:cubicBezTo>
                <a:lnTo>
                  <a:pt x="3113314" y="1861457"/>
                </a:lnTo>
                <a:cubicBezTo>
                  <a:pt x="3124300" y="1862503"/>
                  <a:pt x="3135011" y="1865611"/>
                  <a:pt x="3145971" y="1866900"/>
                </a:cubicBezTo>
                <a:cubicBezTo>
                  <a:pt x="3165873" y="1869242"/>
                  <a:pt x="3185886" y="1870529"/>
                  <a:pt x="3205843" y="1872343"/>
                </a:cubicBezTo>
                <a:cubicBezTo>
                  <a:pt x="3233057" y="1834243"/>
                  <a:pt x="3262294" y="1797510"/>
                  <a:pt x="3287485" y="1758043"/>
                </a:cubicBezTo>
                <a:cubicBezTo>
                  <a:pt x="3316786" y="1712138"/>
                  <a:pt x="3333461" y="1657683"/>
                  <a:pt x="3369128" y="1616529"/>
                </a:cubicBezTo>
                <a:cubicBezTo>
                  <a:pt x="3392714" y="1589315"/>
                  <a:pt x="3412783" y="1558600"/>
                  <a:pt x="3439885" y="1534886"/>
                </a:cubicBezTo>
                <a:cubicBezTo>
                  <a:pt x="3454399" y="1522186"/>
                  <a:pt x="3468263" y="1508701"/>
                  <a:pt x="3483428" y="1496786"/>
                </a:cubicBezTo>
                <a:cubicBezTo>
                  <a:pt x="3532373" y="1458329"/>
                  <a:pt x="3502175" y="1493560"/>
                  <a:pt x="3532414" y="1453243"/>
                </a:cubicBezTo>
                <a:cubicBezTo>
                  <a:pt x="3546928" y="1407886"/>
                  <a:pt x="3561563" y="1362567"/>
                  <a:pt x="3575957" y="1317171"/>
                </a:cubicBezTo>
                <a:cubicBezTo>
                  <a:pt x="3585149" y="1288181"/>
                  <a:pt x="3595795" y="1259591"/>
                  <a:pt x="3603171" y="1230086"/>
                </a:cubicBezTo>
                <a:cubicBezTo>
                  <a:pt x="3614778" y="1183658"/>
                  <a:pt x="3635799" y="1094511"/>
                  <a:pt x="3652157" y="1050471"/>
                </a:cubicBezTo>
                <a:cubicBezTo>
                  <a:pt x="3664600" y="1016970"/>
                  <a:pt x="3683152" y="985962"/>
                  <a:pt x="3695700" y="952500"/>
                </a:cubicBezTo>
                <a:cubicBezTo>
                  <a:pt x="3704975" y="927766"/>
                  <a:pt x="3710924" y="901892"/>
                  <a:pt x="3717471" y="876300"/>
                </a:cubicBezTo>
                <a:cubicBezTo>
                  <a:pt x="3749950" y="749337"/>
                  <a:pt x="3743121" y="747253"/>
                  <a:pt x="3777343" y="653143"/>
                </a:cubicBezTo>
                <a:cubicBezTo>
                  <a:pt x="3784021" y="634779"/>
                  <a:pt x="3792935" y="617252"/>
                  <a:pt x="3799114" y="598714"/>
                </a:cubicBezTo>
                <a:cubicBezTo>
                  <a:pt x="3840076" y="475826"/>
                  <a:pt x="3773179" y="642903"/>
                  <a:pt x="3831771" y="506186"/>
                </a:cubicBezTo>
                <a:cubicBezTo>
                  <a:pt x="3841062" y="484507"/>
                  <a:pt x="3844251" y="459288"/>
                  <a:pt x="3858985" y="440871"/>
                </a:cubicBezTo>
                <a:cubicBezTo>
                  <a:pt x="3866242" y="431800"/>
                  <a:pt x="3874520" y="423458"/>
                  <a:pt x="3880757" y="413657"/>
                </a:cubicBezTo>
                <a:cubicBezTo>
                  <a:pt x="3887291" y="403389"/>
                  <a:pt x="3889071" y="390159"/>
                  <a:pt x="3897085" y="381000"/>
                </a:cubicBezTo>
                <a:cubicBezTo>
                  <a:pt x="3902623" y="374670"/>
                  <a:pt x="3926266" y="367644"/>
                  <a:pt x="3935185" y="364671"/>
                </a:cubicBezTo>
                <a:cubicBezTo>
                  <a:pt x="3971471" y="366485"/>
                  <a:pt x="4007811" y="367430"/>
                  <a:pt x="4044043" y="370114"/>
                </a:cubicBezTo>
                <a:cubicBezTo>
                  <a:pt x="4056837" y="371062"/>
                  <a:pt x="4069342" y="374704"/>
                  <a:pt x="4082143" y="375557"/>
                </a:cubicBezTo>
                <a:cubicBezTo>
                  <a:pt x="4126283" y="378500"/>
                  <a:pt x="4326026" y="385239"/>
                  <a:pt x="4359728" y="386443"/>
                </a:cubicBezTo>
                <a:cubicBezTo>
                  <a:pt x="4369412" y="415494"/>
                  <a:pt x="4368709" y="418159"/>
                  <a:pt x="4397828" y="451757"/>
                </a:cubicBezTo>
                <a:cubicBezTo>
                  <a:pt x="4408783" y="464397"/>
                  <a:pt x="4424424" y="472271"/>
                  <a:pt x="4435928" y="484414"/>
                </a:cubicBezTo>
                <a:cubicBezTo>
                  <a:pt x="4457177" y="506843"/>
                  <a:pt x="4475899" y="531538"/>
                  <a:pt x="4495800" y="555171"/>
                </a:cubicBezTo>
                <a:cubicBezTo>
                  <a:pt x="4504928" y="566010"/>
                  <a:pt x="4514512" y="576493"/>
                  <a:pt x="4523014" y="587829"/>
                </a:cubicBezTo>
                <a:cubicBezTo>
                  <a:pt x="4528457" y="595086"/>
                  <a:pt x="4534535" y="601907"/>
                  <a:pt x="4539343" y="609600"/>
                </a:cubicBezTo>
                <a:cubicBezTo>
                  <a:pt x="4543643" y="616480"/>
                  <a:pt x="4544948" y="625211"/>
                  <a:pt x="4550228" y="631371"/>
                </a:cubicBezTo>
                <a:cubicBezTo>
                  <a:pt x="4556132" y="638259"/>
                  <a:pt x="4565173" y="641726"/>
                  <a:pt x="4572000" y="647700"/>
                </a:cubicBezTo>
                <a:cubicBezTo>
                  <a:pt x="4579724" y="654458"/>
                  <a:pt x="4585113" y="663961"/>
                  <a:pt x="4593771" y="669471"/>
                </a:cubicBezTo>
                <a:cubicBezTo>
                  <a:pt x="4609060" y="679201"/>
                  <a:pt x="4646464" y="690665"/>
                  <a:pt x="4664528" y="696686"/>
                </a:cubicBezTo>
                <a:cubicBezTo>
                  <a:pt x="4671785" y="703943"/>
                  <a:pt x="4677597" y="713018"/>
                  <a:pt x="4686300" y="718457"/>
                </a:cubicBezTo>
                <a:cubicBezTo>
                  <a:pt x="4692643" y="722422"/>
                  <a:pt x="4702230" y="719227"/>
                  <a:pt x="4708071" y="723900"/>
                </a:cubicBezTo>
                <a:cubicBezTo>
                  <a:pt x="4721132" y="734349"/>
                  <a:pt x="4727347" y="751964"/>
                  <a:pt x="4740728" y="762000"/>
                </a:cubicBezTo>
                <a:cubicBezTo>
                  <a:pt x="4749908" y="768885"/>
                  <a:pt x="4762731" y="768625"/>
                  <a:pt x="4773385" y="772886"/>
                </a:cubicBezTo>
                <a:cubicBezTo>
                  <a:pt x="4780918" y="775899"/>
                  <a:pt x="4787900" y="780143"/>
                  <a:pt x="4795157" y="783771"/>
                </a:cubicBezTo>
                <a:cubicBezTo>
                  <a:pt x="4822371" y="751114"/>
                  <a:pt x="4850244" y="718995"/>
                  <a:pt x="4876800" y="685800"/>
                </a:cubicBezTo>
                <a:cubicBezTo>
                  <a:pt x="4886550" y="673613"/>
                  <a:pt x="4893933" y="659614"/>
                  <a:pt x="4904014" y="647700"/>
                </a:cubicBezTo>
                <a:cubicBezTo>
                  <a:pt x="4913958" y="635948"/>
                  <a:pt x="4927054" y="627064"/>
                  <a:pt x="4936671" y="615043"/>
                </a:cubicBezTo>
                <a:cubicBezTo>
                  <a:pt x="4948930" y="599719"/>
                  <a:pt x="4958011" y="582090"/>
                  <a:pt x="4969328" y="566057"/>
                </a:cubicBezTo>
                <a:cubicBezTo>
                  <a:pt x="4979791" y="551235"/>
                  <a:pt x="4992129" y="537746"/>
                  <a:pt x="5001985" y="522514"/>
                </a:cubicBezTo>
                <a:cubicBezTo>
                  <a:pt x="5009644" y="510678"/>
                  <a:pt x="5049398" y="432019"/>
                  <a:pt x="5061857" y="424543"/>
                </a:cubicBezTo>
                <a:cubicBezTo>
                  <a:pt x="5070928" y="419100"/>
                  <a:pt x="5080608" y="414561"/>
                  <a:pt x="5089071" y="408214"/>
                </a:cubicBezTo>
                <a:cubicBezTo>
                  <a:pt x="5121497" y="383895"/>
                  <a:pt x="5087430" y="396379"/>
                  <a:pt x="5127171" y="386443"/>
                </a:cubicBezTo>
                <a:cubicBezTo>
                  <a:pt x="5133369" y="361650"/>
                  <a:pt x="5130736" y="355622"/>
                  <a:pt x="5138057" y="381000"/>
                </a:cubicBezTo>
                <a:cubicBezTo>
                  <a:pt x="5163683" y="469835"/>
                  <a:pt x="5189032" y="558750"/>
                  <a:pt x="5214257" y="647700"/>
                </a:cubicBezTo>
                <a:cubicBezTo>
                  <a:pt x="5282601" y="888702"/>
                  <a:pt x="5195247" y="608339"/>
                  <a:pt x="5285014" y="832757"/>
                </a:cubicBezTo>
                <a:cubicBezTo>
                  <a:pt x="5312934" y="902558"/>
                  <a:pt x="5339611" y="973022"/>
                  <a:pt x="5361214" y="1045029"/>
                </a:cubicBezTo>
                <a:cubicBezTo>
                  <a:pt x="5387248" y="1131807"/>
                  <a:pt x="5364753" y="1068117"/>
                  <a:pt x="5399314" y="1143000"/>
                </a:cubicBezTo>
                <a:cubicBezTo>
                  <a:pt x="5403408" y="1151871"/>
                  <a:pt x="5405277" y="1161775"/>
                  <a:pt x="5410200" y="1170214"/>
                </a:cubicBezTo>
                <a:cubicBezTo>
                  <a:pt x="5418064" y="1183695"/>
                  <a:pt x="5429142" y="1195079"/>
                  <a:pt x="5437414" y="1208314"/>
                </a:cubicBezTo>
                <a:cubicBezTo>
                  <a:pt x="5447314" y="1224154"/>
                  <a:pt x="5454527" y="1241587"/>
                  <a:pt x="5464628" y="1257300"/>
                </a:cubicBezTo>
                <a:cubicBezTo>
                  <a:pt x="5570988" y="1422747"/>
                  <a:pt x="5409412" y="1156193"/>
                  <a:pt x="5502728" y="1311729"/>
                </a:cubicBezTo>
                <a:cubicBezTo>
                  <a:pt x="5532093" y="1429184"/>
                  <a:pt x="5491593" y="1283891"/>
                  <a:pt x="5535385" y="1393371"/>
                </a:cubicBezTo>
                <a:cubicBezTo>
                  <a:pt x="5560890" y="1457134"/>
                  <a:pt x="5529131" y="1419774"/>
                  <a:pt x="5562600" y="1453243"/>
                </a:cubicBezTo>
                <a:cubicBezTo>
                  <a:pt x="5564414" y="1460500"/>
                  <a:pt x="5560569" y="1474707"/>
                  <a:pt x="5568043" y="1475014"/>
                </a:cubicBezTo>
                <a:cubicBezTo>
                  <a:pt x="5698574" y="1480378"/>
                  <a:pt x="5829287" y="1469571"/>
                  <a:pt x="5959928" y="1469571"/>
                </a:cubicBezTo>
                <a:cubicBezTo>
                  <a:pt x="6076057" y="1469571"/>
                  <a:pt x="6192157" y="1473200"/>
                  <a:pt x="6308271" y="1475014"/>
                </a:cubicBezTo>
                <a:cubicBezTo>
                  <a:pt x="6324600" y="1464128"/>
                  <a:pt x="6342427" y="1455210"/>
                  <a:pt x="6357257" y="1442357"/>
                </a:cubicBezTo>
                <a:cubicBezTo>
                  <a:pt x="6397017" y="1407898"/>
                  <a:pt x="6433748" y="1370089"/>
                  <a:pt x="6471557" y="1333500"/>
                </a:cubicBezTo>
                <a:cubicBezTo>
                  <a:pt x="6489995" y="1315657"/>
                  <a:pt x="6506808" y="1296117"/>
                  <a:pt x="6525985" y="1279071"/>
                </a:cubicBezTo>
                <a:cubicBezTo>
                  <a:pt x="6542314" y="1264557"/>
                  <a:pt x="6560105" y="1251538"/>
                  <a:pt x="6574971" y="1235529"/>
                </a:cubicBezTo>
                <a:cubicBezTo>
                  <a:pt x="6627131" y="1179357"/>
                  <a:pt x="6565698" y="1221498"/>
                  <a:pt x="6623957" y="1186543"/>
                </a:cubicBezTo>
                <a:cubicBezTo>
                  <a:pt x="6629400" y="1179286"/>
                  <a:pt x="6634618" y="1171855"/>
                  <a:pt x="6640285" y="1164771"/>
                </a:cubicBezTo>
                <a:cubicBezTo>
                  <a:pt x="6647706" y="1155495"/>
                  <a:pt x="6680904" y="1098535"/>
                  <a:pt x="6711043" y="1094014"/>
                </a:cubicBezTo>
                <a:cubicBezTo>
                  <a:pt x="6739806" y="1089699"/>
                  <a:pt x="6769143" y="1090986"/>
                  <a:pt x="6798128" y="1088571"/>
                </a:cubicBezTo>
                <a:cubicBezTo>
                  <a:pt x="6812705" y="1087356"/>
                  <a:pt x="6827157" y="1084943"/>
                  <a:pt x="6841671" y="1083129"/>
                </a:cubicBezTo>
                <a:cubicBezTo>
                  <a:pt x="6912088" y="1063009"/>
                  <a:pt x="6891382" y="1064582"/>
                  <a:pt x="7004957" y="1077686"/>
                </a:cubicBezTo>
                <a:cubicBezTo>
                  <a:pt x="7011455" y="1078436"/>
                  <a:pt x="7014871" y="1087288"/>
                  <a:pt x="7021285" y="1088571"/>
                </a:cubicBezTo>
                <a:cubicBezTo>
                  <a:pt x="7042708" y="1092855"/>
                  <a:pt x="7064828" y="1092200"/>
                  <a:pt x="7086600" y="1094014"/>
                </a:cubicBezTo>
                <a:cubicBezTo>
                  <a:pt x="7165846" y="1120430"/>
                  <a:pt x="7112407" y="1114590"/>
                  <a:pt x="7184571" y="974271"/>
                </a:cubicBezTo>
                <a:cubicBezTo>
                  <a:pt x="7194968" y="954055"/>
                  <a:pt x="7206855" y="934628"/>
                  <a:pt x="7217228" y="914400"/>
                </a:cubicBezTo>
                <a:cubicBezTo>
                  <a:pt x="7243145" y="863862"/>
                  <a:pt x="7274018" y="815377"/>
                  <a:pt x="7293428" y="762000"/>
                </a:cubicBezTo>
                <a:cubicBezTo>
                  <a:pt x="7302508" y="737030"/>
                  <a:pt x="7367702" y="550776"/>
                  <a:pt x="7385957" y="527957"/>
                </a:cubicBezTo>
                <a:cubicBezTo>
                  <a:pt x="7402305" y="507522"/>
                  <a:pt x="7421360" y="484716"/>
                  <a:pt x="7434943" y="462643"/>
                </a:cubicBezTo>
                <a:cubicBezTo>
                  <a:pt x="7441322" y="452278"/>
                  <a:pt x="7444520" y="440112"/>
                  <a:pt x="7451271" y="429986"/>
                </a:cubicBezTo>
                <a:cubicBezTo>
                  <a:pt x="7469102" y="403239"/>
                  <a:pt x="7463850" y="422849"/>
                  <a:pt x="7483928" y="402771"/>
                </a:cubicBezTo>
                <a:cubicBezTo>
                  <a:pt x="7490342" y="396357"/>
                  <a:pt x="7493288" y="386807"/>
                  <a:pt x="7500257" y="381000"/>
                </a:cubicBezTo>
                <a:cubicBezTo>
                  <a:pt x="7504664" y="377327"/>
                  <a:pt x="7510915" y="376429"/>
                  <a:pt x="7516585" y="375557"/>
                </a:cubicBezTo>
                <a:cubicBezTo>
                  <a:pt x="7534606" y="372784"/>
                  <a:pt x="7552871" y="371928"/>
                  <a:pt x="7571014" y="370114"/>
                </a:cubicBezTo>
                <a:cubicBezTo>
                  <a:pt x="7636328" y="371928"/>
                  <a:pt x="7702367" y="385425"/>
                  <a:pt x="7766957" y="375557"/>
                </a:cubicBezTo>
                <a:cubicBezTo>
                  <a:pt x="7835015" y="365159"/>
                  <a:pt x="7899694" y="337536"/>
                  <a:pt x="7962900" y="310243"/>
                </a:cubicBezTo>
                <a:cubicBezTo>
                  <a:pt x="7993681" y="296951"/>
                  <a:pt x="8015878" y="255717"/>
                  <a:pt x="8039100" y="234043"/>
                </a:cubicBezTo>
                <a:cubicBezTo>
                  <a:pt x="8054222" y="219929"/>
                  <a:pt x="8073022" y="210120"/>
                  <a:pt x="8088085" y="195943"/>
                </a:cubicBezTo>
                <a:cubicBezTo>
                  <a:pt x="8103994" y="180970"/>
                  <a:pt x="8116603" y="162817"/>
                  <a:pt x="8131628" y="146957"/>
                </a:cubicBezTo>
                <a:cubicBezTo>
                  <a:pt x="8149274" y="128331"/>
                  <a:pt x="8167373" y="110114"/>
                  <a:pt x="8186057" y="92529"/>
                </a:cubicBezTo>
                <a:cubicBezTo>
                  <a:pt x="8198238" y="81065"/>
                  <a:pt x="8212329" y="71699"/>
                  <a:pt x="8224157" y="59871"/>
                </a:cubicBezTo>
                <a:cubicBezTo>
                  <a:pt x="8230571" y="53457"/>
                  <a:pt x="8234512" y="44927"/>
                  <a:pt x="8240485" y="38100"/>
                </a:cubicBezTo>
                <a:cubicBezTo>
                  <a:pt x="8258419" y="17605"/>
                  <a:pt x="8263109" y="15690"/>
                  <a:pt x="8284028" y="0"/>
                </a:cubicBezTo>
                <a:cubicBezTo>
                  <a:pt x="8302171" y="39914"/>
                  <a:pt x="8322174" y="79035"/>
                  <a:pt x="8338457" y="119743"/>
                </a:cubicBezTo>
                <a:cubicBezTo>
                  <a:pt x="8351242" y="151704"/>
                  <a:pt x="8357635" y="186039"/>
                  <a:pt x="8371114" y="217714"/>
                </a:cubicBezTo>
                <a:cubicBezTo>
                  <a:pt x="8461735" y="430673"/>
                  <a:pt x="8472684" y="374554"/>
                  <a:pt x="8550728" y="647700"/>
                </a:cubicBezTo>
                <a:cubicBezTo>
                  <a:pt x="8557985" y="673100"/>
                  <a:pt x="8564146" y="698839"/>
                  <a:pt x="8572500" y="723900"/>
                </a:cubicBezTo>
                <a:cubicBezTo>
                  <a:pt x="8596766" y="796697"/>
                  <a:pt x="8611095" y="792194"/>
                  <a:pt x="8626928" y="887186"/>
                </a:cubicBezTo>
                <a:cubicBezTo>
                  <a:pt x="8640362" y="967790"/>
                  <a:pt x="8630064" y="931834"/>
                  <a:pt x="8654143" y="996043"/>
                </a:cubicBezTo>
                <a:cubicBezTo>
                  <a:pt x="8656976" y="1015880"/>
                  <a:pt x="8658611" y="1036664"/>
                  <a:pt x="8665028" y="1055914"/>
                </a:cubicBezTo>
                <a:cubicBezTo>
                  <a:pt x="8668118" y="1065183"/>
                  <a:pt x="8672285" y="1074057"/>
                  <a:pt x="8675914" y="1083129"/>
                </a:cubicBezTo>
                <a:cubicBezTo>
                  <a:pt x="8677728" y="1095829"/>
                  <a:pt x="8679062" y="1108607"/>
                  <a:pt x="8681357" y="1121229"/>
                </a:cubicBezTo>
                <a:cubicBezTo>
                  <a:pt x="8682695" y="1128589"/>
                  <a:pt x="8681768" y="1148535"/>
                  <a:pt x="8686800" y="1143000"/>
                </a:cubicBezTo>
                <a:cubicBezTo>
                  <a:pt x="8718725" y="1107881"/>
                  <a:pt x="8808728" y="912064"/>
                  <a:pt x="8811985" y="903514"/>
                </a:cubicBezTo>
                <a:cubicBezTo>
                  <a:pt x="8930592" y="592172"/>
                  <a:pt x="8784325" y="969912"/>
                  <a:pt x="8899071" y="691243"/>
                </a:cubicBezTo>
                <a:cubicBezTo>
                  <a:pt x="8925853" y="626202"/>
                  <a:pt x="8944043" y="568550"/>
                  <a:pt x="8964385" y="500743"/>
                </a:cubicBezTo>
                <a:cubicBezTo>
                  <a:pt x="8969828" y="482600"/>
                  <a:pt x="8975064" y="464394"/>
                  <a:pt x="8980714" y="446314"/>
                </a:cubicBezTo>
                <a:cubicBezTo>
                  <a:pt x="8984137" y="435362"/>
                  <a:pt x="8986105" y="423730"/>
                  <a:pt x="8991600" y="413657"/>
                </a:cubicBezTo>
                <a:cubicBezTo>
                  <a:pt x="8997163" y="403459"/>
                  <a:pt x="9006927" y="396109"/>
                  <a:pt x="9013371" y="386443"/>
                </a:cubicBezTo>
                <a:cubicBezTo>
                  <a:pt x="9017872" y="379692"/>
                  <a:pt x="9017654" y="369387"/>
                  <a:pt x="9024257" y="364671"/>
                </a:cubicBezTo>
                <a:cubicBezTo>
                  <a:pt x="9031785" y="359294"/>
                  <a:pt x="9042400" y="361043"/>
                  <a:pt x="9051471" y="359229"/>
                </a:cubicBezTo>
                <a:lnTo>
                  <a:pt x="9263743" y="370114"/>
                </a:lnTo>
                <a:lnTo>
                  <a:pt x="9476014" y="381000"/>
                </a:lnTo>
                <a:cubicBezTo>
                  <a:pt x="9506857" y="350157"/>
                  <a:pt x="9540368" y="321769"/>
                  <a:pt x="9568543" y="288471"/>
                </a:cubicBezTo>
                <a:cubicBezTo>
                  <a:pt x="9607389" y="242562"/>
                  <a:pt x="9633430" y="207814"/>
                  <a:pt x="9677400" y="168729"/>
                </a:cubicBezTo>
                <a:cubicBezTo>
                  <a:pt x="9692861" y="154986"/>
                  <a:pt x="9710331" y="143674"/>
                  <a:pt x="9726385" y="130629"/>
                </a:cubicBezTo>
                <a:cubicBezTo>
                  <a:pt x="9739367" y="120081"/>
                  <a:pt x="9752108" y="109223"/>
                  <a:pt x="9764485" y="97971"/>
                </a:cubicBezTo>
                <a:cubicBezTo>
                  <a:pt x="9772079" y="91067"/>
                  <a:pt x="9777717" y="81893"/>
                  <a:pt x="9786257" y="76200"/>
                </a:cubicBezTo>
                <a:cubicBezTo>
                  <a:pt x="9799759" y="67199"/>
                  <a:pt x="9815286" y="61686"/>
                  <a:pt x="9829800" y="54429"/>
                </a:cubicBezTo>
                <a:cubicBezTo>
                  <a:pt x="9838871" y="45357"/>
                  <a:pt x="9846887" y="35090"/>
                  <a:pt x="9857014" y="27214"/>
                </a:cubicBezTo>
                <a:cubicBezTo>
                  <a:pt x="9886240" y="4482"/>
                  <a:pt x="9937220" y="12677"/>
                  <a:pt x="9965871" y="10886"/>
                </a:cubicBezTo>
                <a:lnTo>
                  <a:pt x="10276114" y="16329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7ECE135-D847-32B2-96FB-73161257AEAA}"/>
              </a:ext>
            </a:extLst>
          </p:cNvPr>
          <p:cNvSpPr txBox="1"/>
          <p:nvPr/>
        </p:nvSpPr>
        <p:spPr>
          <a:xfrm>
            <a:off x="591459" y="13719"/>
            <a:ext cx="5737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4 zeichnen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86116C8-E74A-35EB-63DE-057E29259828}"/>
              </a:ext>
            </a:extLst>
          </p:cNvPr>
          <p:cNvSpPr txBox="1"/>
          <p:nvPr/>
        </p:nvSpPr>
        <p:spPr>
          <a:xfrm>
            <a:off x="8584153" y="-5019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Arbeitsblatt 2-mal erstellen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0-26. Woche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27-52. Woche</a:t>
            </a:r>
          </a:p>
        </p:txBody>
      </p:sp>
    </p:spTree>
    <p:extLst>
      <p:ext uri="{BB962C8B-B14F-4D97-AF65-F5344CB8AC3E}">
        <p14:creationId xmlns:p14="http://schemas.microsoft.com/office/powerpoint/2010/main" val="2931952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D4CA3-4ED5-E433-0F7D-692994CCB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7DAD47-8A24-4CC6-4BEB-7515D180A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mehr Kalorien? Auflösung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07074-4D87-F918-DA28-E5EFE6025F33}"/>
              </a:ext>
            </a:extLst>
          </p:cNvPr>
          <p:cNvSpPr txBox="1"/>
          <p:nvPr/>
        </p:nvSpPr>
        <p:spPr>
          <a:xfrm>
            <a:off x="6008176" y="230188"/>
            <a:ext cx="5943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hier aus dem Ernährungsquiz PRIMAS herausnehmen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937DDF3-28FA-676D-0AE9-85FEC94FAF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121"/>
          <a:stretch>
            <a:fillRect/>
          </a:stretch>
        </p:blipFill>
        <p:spPr>
          <a:xfrm>
            <a:off x="6555745" y="2123268"/>
            <a:ext cx="4848540" cy="283803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DCA6991-711A-E295-FE34-14D87036B9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121"/>
          <a:stretch>
            <a:fillRect/>
          </a:stretch>
        </p:blipFill>
        <p:spPr>
          <a:xfrm>
            <a:off x="1090047" y="2123268"/>
            <a:ext cx="4824889" cy="283803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E21E489-1149-209B-02B4-3270209D8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047" y="5059813"/>
            <a:ext cx="4824889" cy="108505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EF5D1B6-AB75-AC50-1CA3-E57ED2AD2A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746" y="5059813"/>
            <a:ext cx="4848540" cy="11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36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09800-5C19-5BC1-634D-DA75C40D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8C8FE9-51C4-F49D-870D-000364633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„Kalorienfallen“: Fast Food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DBEE93E-F985-A82F-F692-EDACFF0FB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50" y="1825625"/>
            <a:ext cx="5784850" cy="43513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Kalorienhaltiges Essen (pro Portion)</a:t>
            </a:r>
          </a:p>
          <a:p>
            <a:r>
              <a:rPr lang="de-DE" sz="2000" dirty="0"/>
              <a:t>Burger, Pommes, Cola:		ca. 1600 kcal</a:t>
            </a:r>
          </a:p>
          <a:p>
            <a:r>
              <a:rPr lang="de-DE" sz="2000" dirty="0"/>
              <a:t>Döner mit viel Soße:		ca. 900 kcal</a:t>
            </a:r>
          </a:p>
          <a:p>
            <a:r>
              <a:rPr lang="de-DE" sz="2000" dirty="0"/>
              <a:t>Currywurst mit Pommes:	ca. 1000 kcal</a:t>
            </a:r>
          </a:p>
          <a:p>
            <a:r>
              <a:rPr lang="de-DE" sz="2000" dirty="0"/>
              <a:t>Chicken Nuggets mit Pommes:	ca. 1000 kcal</a:t>
            </a:r>
          </a:p>
          <a:p>
            <a:r>
              <a:rPr lang="de-DE" sz="2000" dirty="0"/>
              <a:t>Fish &amp; Chips:			ca. 900-1300 kcal</a:t>
            </a:r>
          </a:p>
          <a:p>
            <a:r>
              <a:rPr lang="de-DE" sz="2000" dirty="0"/>
              <a:t>Gebratener Reis mit Gemüse:	ca. 700-1000 kcal</a:t>
            </a:r>
          </a:p>
          <a:p>
            <a:r>
              <a:rPr lang="de-DE" sz="2000" dirty="0"/>
              <a:t>Bratwurst im Brötchen:	ca. 450-700 kcal</a:t>
            </a:r>
          </a:p>
          <a:p>
            <a:r>
              <a:rPr lang="de-DE" sz="2000" dirty="0"/>
              <a:t>Pommes rot-weiß:		ca. 900 kcal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2865249-44E9-FA1D-8450-04D23A67531C}"/>
              </a:ext>
            </a:extLst>
          </p:cNvPr>
          <p:cNvSpPr txBox="1">
            <a:spLocks/>
          </p:cNvSpPr>
          <p:nvPr/>
        </p:nvSpPr>
        <p:spPr>
          <a:xfrm>
            <a:off x="6254750" y="1825625"/>
            <a:ext cx="5873750" cy="4351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Kalorienärmeres Essen (pro Portion)</a:t>
            </a:r>
          </a:p>
          <a:p>
            <a:r>
              <a:rPr lang="de-DE" sz="2000" dirty="0"/>
              <a:t>Burger, Wasser, Salat:		ca. 500-700 kcal</a:t>
            </a:r>
          </a:p>
          <a:p>
            <a:r>
              <a:rPr lang="de-DE" sz="2000" dirty="0"/>
              <a:t>Dönerteller mit Salat:		ca. 500 kcal</a:t>
            </a:r>
          </a:p>
          <a:p>
            <a:r>
              <a:rPr lang="de-DE" sz="2000" dirty="0"/>
              <a:t>Bratwurst mit Salat:		ca. 450 kcal</a:t>
            </a:r>
          </a:p>
          <a:p>
            <a:r>
              <a:rPr lang="de-DE" sz="2000" dirty="0"/>
              <a:t>Gegrilltes Hähnchen mit Salat:	ca. 450–550 kcal</a:t>
            </a:r>
          </a:p>
          <a:p>
            <a:r>
              <a:rPr lang="de-DE" sz="2000" dirty="0"/>
              <a:t>Gegrillter Fisch mit Salat:	ca. 450 kcal</a:t>
            </a:r>
          </a:p>
          <a:p>
            <a:r>
              <a:rPr lang="de-DE" sz="2000" dirty="0"/>
              <a:t>Gedämpfter Reis mit Gemüse:	ca. 350-500 kcal</a:t>
            </a:r>
          </a:p>
          <a:p>
            <a:r>
              <a:rPr lang="de-DE" sz="2000" dirty="0"/>
              <a:t>Putenschnitzelbrötchen:	ca. 350-500 kcal</a:t>
            </a:r>
          </a:p>
          <a:p>
            <a:r>
              <a:rPr lang="de-DE" sz="2000" dirty="0"/>
              <a:t>Ofenkartoffel mit Quark:	ca. 400 kcal</a:t>
            </a:r>
          </a:p>
        </p:txBody>
      </p:sp>
    </p:spTree>
    <p:extLst>
      <p:ext uri="{BB962C8B-B14F-4D97-AF65-F5344CB8AC3E}">
        <p14:creationId xmlns:p14="http://schemas.microsoft.com/office/powerpoint/2010/main" val="820017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Lebensmittel, die das Krebsrisiko erhöhen. Ungesundes Essen - Lizenzfrei Schnellkost Stock-Foto">
            <a:extLst>
              <a:ext uri="{FF2B5EF4-FFF2-40B4-BE49-F238E27FC236}">
                <a16:creationId xmlns:a16="http://schemas.microsoft.com/office/drawing/2014/main" id="{BAE0872E-2FC5-9C56-EA1F-8EEEE54F5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650" y="0"/>
            <a:ext cx="4578350" cy="687423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77FF47-A4F6-E295-A307-11C4AFCEC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Fast Food: Darauf kommt es 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E86FB0-18F2-4C46-CE8F-EA0EB5D0F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75450" cy="4351338"/>
          </a:xfrm>
        </p:spPr>
        <p:txBody>
          <a:bodyPr>
            <a:normAutofit/>
          </a:bodyPr>
          <a:lstStyle/>
          <a:p>
            <a:r>
              <a:rPr lang="de-DE" sz="2400" dirty="0"/>
              <a:t>Fast Food enthält </a:t>
            </a:r>
            <a:r>
              <a:rPr lang="de-DE" sz="2400" b="1" dirty="0">
                <a:solidFill>
                  <a:schemeClr val="accent5"/>
                </a:solidFill>
              </a:rPr>
              <a:t>von allem oft zu viel</a:t>
            </a:r>
          </a:p>
          <a:p>
            <a:pPr lvl="1"/>
            <a:r>
              <a:rPr lang="de-DE" sz="2000" dirty="0"/>
              <a:t>Zu viel Fett, Zucker, Salz</a:t>
            </a:r>
          </a:p>
          <a:p>
            <a:r>
              <a:rPr lang="de-DE" sz="2400" dirty="0"/>
              <a:t>Durch die </a:t>
            </a:r>
            <a:r>
              <a:rPr lang="de-DE" sz="2400" b="1" dirty="0">
                <a:solidFill>
                  <a:schemeClr val="accent5"/>
                </a:solidFill>
              </a:rPr>
              <a:t>Auswahl</a:t>
            </a:r>
            <a:r>
              <a:rPr lang="de-DE" sz="2400" dirty="0"/>
              <a:t> oder das </a:t>
            </a:r>
            <a:r>
              <a:rPr lang="de-DE" sz="2400" b="1" dirty="0">
                <a:solidFill>
                  <a:schemeClr val="accent5"/>
                </a:solidFill>
              </a:rPr>
              <a:t>Weglassen</a:t>
            </a:r>
            <a:r>
              <a:rPr lang="de-DE" sz="2400" dirty="0"/>
              <a:t> von </a:t>
            </a:r>
            <a:r>
              <a:rPr lang="de-DE" sz="2400" b="1" dirty="0">
                <a:solidFill>
                  <a:schemeClr val="accent5"/>
                </a:solidFill>
              </a:rPr>
              <a:t>Beilagen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chemeClr val="accent5"/>
                </a:solidFill>
              </a:rPr>
              <a:t>Soßen</a:t>
            </a:r>
            <a:r>
              <a:rPr lang="de-DE" sz="2400" dirty="0"/>
              <a:t> können viele Kalorien gespart werden</a:t>
            </a:r>
          </a:p>
          <a:p>
            <a:pPr lvl="1"/>
            <a:r>
              <a:rPr lang="de-DE" sz="2000" dirty="0"/>
              <a:t>Z.B. Grillgemüse statt Pommes</a:t>
            </a:r>
          </a:p>
          <a:p>
            <a:pPr lvl="1"/>
            <a:r>
              <a:rPr lang="de-DE" sz="2000" dirty="0"/>
              <a:t>Z.B. Joghurtsoßen statt Mayonnaise</a:t>
            </a:r>
          </a:p>
          <a:p>
            <a:r>
              <a:rPr lang="de-DE" sz="2400" dirty="0"/>
              <a:t>Fast Food besteht häufig aus </a:t>
            </a:r>
            <a:r>
              <a:rPr lang="de-DE" sz="2400" b="1" dirty="0">
                <a:solidFill>
                  <a:schemeClr val="accent5"/>
                </a:solidFill>
              </a:rPr>
              <a:t>stark-verarbeiteten</a:t>
            </a:r>
            <a:r>
              <a:rPr lang="de-DE" sz="2400" dirty="0"/>
              <a:t>, </a:t>
            </a:r>
            <a:r>
              <a:rPr lang="de-DE" sz="2400" b="1" dirty="0">
                <a:solidFill>
                  <a:schemeClr val="accent5"/>
                </a:solidFill>
              </a:rPr>
              <a:t>industriell-hergestellten</a:t>
            </a:r>
            <a:r>
              <a:rPr lang="de-DE" sz="2400" dirty="0"/>
              <a:t> Lebensmitteln</a:t>
            </a:r>
          </a:p>
          <a:p>
            <a:pPr lvl="1"/>
            <a:r>
              <a:rPr lang="de-DE" sz="2000" dirty="0"/>
              <a:t>Versuchen, die Häufigkeit von Fast Food im Alltag zu reduzieren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F2BBD5F-B494-515F-A56A-62566F9D61FD}"/>
              </a:ext>
            </a:extLst>
          </p:cNvPr>
          <p:cNvSpPr txBox="1"/>
          <p:nvPr/>
        </p:nvSpPr>
        <p:spPr>
          <a:xfrm>
            <a:off x="7258050" y="687423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https://www.istockphoto.com/de/foto/lebensmittel-die-das-krebsrisiko-erh%C3%B6hen-ungesundes-essen-gm2208822469-625959754</a:t>
            </a:r>
          </a:p>
        </p:txBody>
      </p:sp>
    </p:spTree>
    <p:extLst>
      <p:ext uri="{BB962C8B-B14F-4D97-AF65-F5344CB8AC3E}">
        <p14:creationId xmlns:p14="http://schemas.microsoft.com/office/powerpoint/2010/main" val="18275462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BB25DA-62BE-A579-E645-29FB67792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Ein Blick auf die Verpackung lohnt sich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A3726D-4B9D-CB33-BA70-EAC4BB7E9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/>
              <a:t>Nährwertangabe,</a:t>
            </a:r>
          </a:p>
          <a:p>
            <a:r>
              <a:rPr lang="de-DE" b="1" dirty="0">
                <a:solidFill>
                  <a:schemeClr val="accent5"/>
                </a:solidFill>
              </a:rPr>
              <a:t>Kalorienangabe</a:t>
            </a:r>
            <a:r>
              <a:rPr lang="de-DE" dirty="0"/>
              <a:t> pro </a:t>
            </a:r>
            <a:r>
              <a:rPr lang="de-DE" sz="2900" b="1" dirty="0">
                <a:solidFill>
                  <a:schemeClr val="accent5"/>
                </a:solidFill>
              </a:rPr>
              <a:t>100g/100ml </a:t>
            </a:r>
            <a:r>
              <a:rPr lang="de-DE" dirty="0"/>
              <a:t>bzw. pro Portionsgröße</a:t>
            </a:r>
          </a:p>
          <a:p>
            <a:r>
              <a:rPr lang="de-DE" dirty="0"/>
              <a:t>Angaben zu Fett, Kohlenhydraten, Eiweiß, Salz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Zutatenverzeichnis</a:t>
            </a:r>
          </a:p>
          <a:p>
            <a:r>
              <a:rPr lang="de-DE" dirty="0"/>
              <a:t>Die Zutaten stehen </a:t>
            </a:r>
            <a:r>
              <a:rPr lang="de-DE" b="1" dirty="0">
                <a:solidFill>
                  <a:schemeClr val="accent5"/>
                </a:solidFill>
              </a:rPr>
              <a:t>nach Menge geordnet</a:t>
            </a:r>
            <a:endParaRPr lang="de-DE" dirty="0">
              <a:solidFill>
                <a:schemeClr val="accent5"/>
              </a:solidFill>
            </a:endParaRPr>
          </a:p>
          <a:p>
            <a:r>
              <a:rPr lang="de-DE" dirty="0"/>
              <a:t>Die </a:t>
            </a:r>
            <a:r>
              <a:rPr lang="de-DE" b="1" dirty="0">
                <a:solidFill>
                  <a:schemeClr val="accent5"/>
                </a:solidFill>
              </a:rPr>
              <a:t>erste Zutat </a:t>
            </a:r>
            <a:r>
              <a:rPr lang="de-DE" dirty="0"/>
              <a:t>ist am </a:t>
            </a:r>
            <a:r>
              <a:rPr lang="de-DE" b="1" dirty="0">
                <a:solidFill>
                  <a:schemeClr val="accent5"/>
                </a:solidFill>
              </a:rPr>
              <a:t>meisten enthalten </a:t>
            </a:r>
          </a:p>
          <a:p>
            <a:pPr lvl="1"/>
            <a:r>
              <a:rPr lang="de-DE" dirty="0"/>
              <a:t>Z.B. Steht Zucker weit vorne, enthält das Produkt viel Zucker</a:t>
            </a:r>
          </a:p>
          <a:p>
            <a:r>
              <a:rPr lang="de-DE" dirty="0"/>
              <a:t>Je </a:t>
            </a:r>
            <a:r>
              <a:rPr lang="de-DE" b="1" dirty="0">
                <a:solidFill>
                  <a:schemeClr val="accent5"/>
                </a:solidFill>
              </a:rPr>
              <a:t>kürzer die Zutatenliste</a:t>
            </a:r>
            <a:r>
              <a:rPr lang="de-DE" dirty="0"/>
              <a:t>, desto weniger stark verarbeitet ist das Lebensmittel häufig</a:t>
            </a:r>
          </a:p>
          <a:p>
            <a:pPr marL="0" indent="0">
              <a:buNone/>
            </a:pPr>
            <a:endParaRPr lang="de-DE" b="1" dirty="0"/>
          </a:p>
          <a:p>
            <a:endParaRPr lang="de-DE" dirty="0"/>
          </a:p>
        </p:txBody>
      </p:sp>
      <p:pic>
        <p:nvPicPr>
          <p:cNvPr id="6" name="Grafik 5" descr="Pommes Frites – Netto – 1kg">
            <a:extLst>
              <a:ext uri="{FF2B5EF4-FFF2-40B4-BE49-F238E27FC236}">
                <a16:creationId xmlns:a16="http://schemas.microsoft.com/office/drawing/2014/main" id="{2DD8C4E4-15D2-C836-1490-F734FA697D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65" t="43258" r="32240" b="7777"/>
          <a:stretch>
            <a:fillRect/>
          </a:stretch>
        </p:blipFill>
        <p:spPr>
          <a:xfrm>
            <a:off x="6172202" y="2163242"/>
            <a:ext cx="2960912" cy="3301333"/>
          </a:xfrm>
          <a:prstGeom prst="rect">
            <a:avLst/>
          </a:prstGeom>
        </p:spPr>
      </p:pic>
      <p:pic>
        <p:nvPicPr>
          <p:cNvPr id="7" name="Grafik 6" descr="Kartoffelpüree – K-Classic – 339unknown">
            <a:extLst>
              <a:ext uri="{FF2B5EF4-FFF2-40B4-BE49-F238E27FC236}">
                <a16:creationId xmlns:a16="http://schemas.microsoft.com/office/drawing/2014/main" id="{40CF3125-52CE-C32B-2056-24BCCEB3E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2852" y="2163242"/>
            <a:ext cx="3049148" cy="340873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2344404-83A0-A74A-A765-70182882A164}"/>
              </a:ext>
            </a:extLst>
          </p:cNvPr>
          <p:cNvSpPr txBox="1"/>
          <p:nvPr/>
        </p:nvSpPr>
        <p:spPr>
          <a:xfrm>
            <a:off x="9961431" y="1769149"/>
            <a:ext cx="141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Kartoffelbrei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38369BE-E3C4-3CEE-B56F-9CCEDE6203D6}"/>
              </a:ext>
            </a:extLst>
          </p:cNvPr>
          <p:cNvSpPr txBox="1"/>
          <p:nvPr/>
        </p:nvSpPr>
        <p:spPr>
          <a:xfrm>
            <a:off x="6988629" y="1785307"/>
            <a:ext cx="1064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Pommes</a:t>
            </a:r>
          </a:p>
        </p:txBody>
      </p:sp>
    </p:spTree>
    <p:extLst>
      <p:ext uri="{BB962C8B-B14F-4D97-AF65-F5344CB8AC3E}">
        <p14:creationId xmlns:p14="http://schemas.microsoft.com/office/powerpoint/2010/main" val="36302971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5FC0AB-E055-D93C-5A67-F31A5724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Nutri-Score: Eine Entscheidungshilfe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5E35EF-85E9-2E30-4F18-186A0B6B0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47114" cy="46672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/>
              <a:t>Bewertet die Nährwertqualität eines Lebensmittels</a:t>
            </a:r>
          </a:p>
          <a:p>
            <a:r>
              <a:rPr lang="de-DE" b="1" dirty="0">
                <a:solidFill>
                  <a:schemeClr val="accent5"/>
                </a:solidFill>
              </a:rPr>
              <a:t>A &amp; B </a:t>
            </a:r>
            <a:r>
              <a:rPr lang="de-DE" dirty="0"/>
              <a:t>– günstigere Nährwertqualität </a:t>
            </a:r>
            <a:r>
              <a:rPr lang="de-DE" dirty="0">
                <a:sym typeface="Wingdings" panose="05000000000000000000" pitchFamily="2" charset="2"/>
              </a:rPr>
              <a:t> eher </a:t>
            </a:r>
            <a:r>
              <a:rPr lang="de-DE" sz="2900" b="1" dirty="0">
                <a:solidFill>
                  <a:schemeClr val="accent5"/>
                </a:solidFill>
                <a:sym typeface="Wingdings" panose="05000000000000000000" pitchFamily="2" charset="2"/>
              </a:rPr>
              <a:t>wählen</a:t>
            </a:r>
            <a:endParaRPr lang="de-DE" sz="2900" b="1" dirty="0">
              <a:solidFill>
                <a:schemeClr val="accent5"/>
              </a:solidFill>
            </a:endParaRPr>
          </a:p>
          <a:p>
            <a:r>
              <a:rPr lang="de-DE" sz="2900" b="1" dirty="0">
                <a:solidFill>
                  <a:schemeClr val="accent5"/>
                </a:solidFill>
              </a:rPr>
              <a:t>C</a:t>
            </a:r>
            <a:r>
              <a:rPr lang="de-DE" dirty="0"/>
              <a:t> – mittlere Nährwertqualität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sz="2900" b="1" dirty="0">
                <a:solidFill>
                  <a:schemeClr val="accent5"/>
                </a:solidFill>
                <a:sym typeface="Wingdings" panose="05000000000000000000" pitchFamily="2" charset="2"/>
              </a:rPr>
              <a:t>ab und zu </a:t>
            </a:r>
            <a:r>
              <a:rPr lang="de-DE" dirty="0">
                <a:sym typeface="Wingdings" panose="05000000000000000000" pitchFamily="2" charset="2"/>
              </a:rPr>
              <a:t>okay</a:t>
            </a:r>
            <a:endParaRPr lang="de-DE" dirty="0"/>
          </a:p>
          <a:p>
            <a:r>
              <a:rPr lang="de-DE" sz="2900" b="1" dirty="0">
                <a:solidFill>
                  <a:schemeClr val="accent5"/>
                </a:solidFill>
              </a:rPr>
              <a:t>D &amp; E </a:t>
            </a:r>
            <a:r>
              <a:rPr lang="de-DE" dirty="0"/>
              <a:t>– ungünstigere Nährwertqualität </a:t>
            </a:r>
            <a:r>
              <a:rPr lang="de-DE" dirty="0">
                <a:sym typeface="Wingdings" panose="05000000000000000000" pitchFamily="2" charset="2"/>
              </a:rPr>
              <a:t> eher </a:t>
            </a:r>
            <a:r>
              <a:rPr lang="de-DE" sz="2900" b="1" dirty="0">
                <a:solidFill>
                  <a:schemeClr val="accent5"/>
                </a:solidFill>
                <a:sym typeface="Wingdings" panose="05000000000000000000" pitchFamily="2" charset="2"/>
              </a:rPr>
              <a:t>vermeiden</a:t>
            </a:r>
            <a:endParaRPr lang="de-DE" sz="29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DE" b="1" dirty="0"/>
              <a:t>Schneller Vergleich innerhalb einer Produktkategorie</a:t>
            </a:r>
          </a:p>
          <a:p>
            <a:r>
              <a:rPr lang="de-DE" dirty="0"/>
              <a:t>Z.B. Vergleich Tiefkühlpizza oder Lasagne</a:t>
            </a:r>
          </a:p>
          <a:p>
            <a:pPr marL="0" indent="0">
              <a:buNone/>
            </a:pPr>
            <a:r>
              <a:rPr lang="de-DE" b="1" dirty="0"/>
              <a:t>Produkte mit D&amp;E haben in der Regel</a:t>
            </a:r>
          </a:p>
          <a:p>
            <a:r>
              <a:rPr lang="de-DE" dirty="0"/>
              <a:t>Mehr Kalorien, mehr Salz, mehr Zucker, mehr gesättigte Fettsäuren, weniger Ballaststoffe &amp; Vitamine</a:t>
            </a:r>
          </a:p>
          <a:p>
            <a:pPr marL="0" indent="0">
              <a:buNone/>
            </a:pPr>
            <a:r>
              <a:rPr lang="de-DE" b="1" dirty="0"/>
              <a:t>Vorsicht</a:t>
            </a:r>
          </a:p>
          <a:p>
            <a:r>
              <a:rPr lang="de-DE" dirty="0"/>
              <a:t>Kein Vergleich </a:t>
            </a:r>
            <a:r>
              <a:rPr lang="de-DE" sz="2900" b="1" dirty="0">
                <a:solidFill>
                  <a:schemeClr val="accent5"/>
                </a:solidFill>
              </a:rPr>
              <a:t>unterschiedlicher</a:t>
            </a:r>
            <a:r>
              <a:rPr lang="de-DE" b="1" dirty="0"/>
              <a:t> </a:t>
            </a:r>
            <a:r>
              <a:rPr lang="de-DE" sz="2900" b="1" dirty="0">
                <a:solidFill>
                  <a:schemeClr val="accent5"/>
                </a:solidFill>
              </a:rPr>
              <a:t>Lebensmittelgruppen</a:t>
            </a:r>
          </a:p>
          <a:p>
            <a:pPr lvl="1"/>
            <a:r>
              <a:rPr lang="de-DE" dirty="0"/>
              <a:t>Z.B. Pizza kann nicht mit Müsli verglichen werden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A283FAE-E71D-F566-DA7E-28759F06E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624" y="2057400"/>
            <a:ext cx="4625618" cy="259034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C7FE6D3-7626-5711-C06C-5490E1D5FE2A}"/>
              </a:ext>
            </a:extLst>
          </p:cNvPr>
          <p:cNvSpPr txBox="1"/>
          <p:nvPr/>
        </p:nvSpPr>
        <p:spPr>
          <a:xfrm>
            <a:off x="7685314" y="4694855"/>
            <a:ext cx="1717964" cy="369332"/>
          </a:xfrm>
          <a:prstGeom prst="rect">
            <a:avLst/>
          </a:prstGeom>
          <a:solidFill>
            <a:srgbClr val="0E8A4A"/>
          </a:solidFill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sym typeface="Wingdings" panose="05000000000000000000" pitchFamily="2" charset="2"/>
              </a:rPr>
              <a:t>eher wählen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3D84E28-1B4F-C0A5-424A-61710980557F}"/>
              </a:ext>
            </a:extLst>
          </p:cNvPr>
          <p:cNvSpPr txBox="1"/>
          <p:nvPr/>
        </p:nvSpPr>
        <p:spPr>
          <a:xfrm>
            <a:off x="10248405" y="4694855"/>
            <a:ext cx="1717964" cy="369332"/>
          </a:xfrm>
          <a:prstGeom prst="rect">
            <a:avLst/>
          </a:prstGeom>
          <a:solidFill>
            <a:srgbClr val="EF3120"/>
          </a:solidFill>
        </p:spPr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sym typeface="Wingdings" panose="05000000000000000000" pitchFamily="2" charset="2"/>
              </a:rPr>
              <a:t>eher vermeiden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1122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Handy zählen Menge an Kalorien auf Foto von Lebensmitteln - Lizenzfrei Speisen Stock-Foto">
            <a:extLst>
              <a:ext uri="{FF2B5EF4-FFF2-40B4-BE49-F238E27FC236}">
                <a16:creationId xmlns:a16="http://schemas.microsoft.com/office/drawing/2014/main" id="{1F58EEDB-CEC4-AB5D-D312-94E7FA62F1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r="15566"/>
          <a:stretch>
            <a:fillRect/>
          </a:stretch>
        </p:blipFill>
        <p:spPr>
          <a:xfrm>
            <a:off x="2961142" y="28559"/>
            <a:ext cx="9230858" cy="680088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C7AE9FA-D237-A43C-F721-2842F560F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Kaloriengehalt ermitteln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711930-0BBE-FC6F-4A4A-0CB2F7E35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8"/>
            <a:ext cx="5257800" cy="4351338"/>
          </a:xfrm>
        </p:spPr>
        <p:txBody>
          <a:bodyPr>
            <a:normAutofit/>
          </a:bodyPr>
          <a:lstStyle/>
          <a:p>
            <a:r>
              <a:rPr lang="de-DE" dirty="0"/>
              <a:t>Kaloriengehalt mit Er</a:t>
            </a:r>
            <a:r>
              <a:rPr lang="de-DE" b="1" dirty="0">
                <a:solidFill>
                  <a:schemeClr val="accent5"/>
                </a:solidFill>
              </a:rPr>
              <a:t>nährungs-App</a:t>
            </a:r>
            <a:r>
              <a:rPr lang="de-DE" dirty="0"/>
              <a:t> auf Smartphone bestimmen (z.B. Foto von Mahlzeit, Barcode-Scan)</a:t>
            </a:r>
          </a:p>
          <a:p>
            <a:r>
              <a:rPr lang="de-DE" b="1" dirty="0">
                <a:solidFill>
                  <a:schemeClr val="accent5"/>
                </a:solidFill>
              </a:rPr>
              <a:t>Kalorientabellen</a:t>
            </a:r>
            <a:r>
              <a:rPr lang="de-DE" dirty="0"/>
              <a:t>, -bücher</a:t>
            </a:r>
          </a:p>
          <a:p>
            <a:r>
              <a:rPr lang="de-DE" dirty="0"/>
              <a:t>Internet</a:t>
            </a:r>
          </a:p>
          <a:p>
            <a:r>
              <a:rPr lang="de-DE" b="1" dirty="0">
                <a:solidFill>
                  <a:schemeClr val="accent5"/>
                </a:solidFill>
              </a:rPr>
              <a:t>Portionsgrößen schätzen </a:t>
            </a:r>
            <a:r>
              <a:rPr lang="de-DE" dirty="0"/>
              <a:t>(Vergleich mit Referenzportionen)	</a:t>
            </a: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2DFD7A3-1BBE-3BF5-2600-B90065332252}"/>
              </a:ext>
            </a:extLst>
          </p:cNvPr>
          <p:cNvSpPr txBox="1"/>
          <p:nvPr/>
        </p:nvSpPr>
        <p:spPr>
          <a:xfrm>
            <a:off x="6648450" y="682944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https://www.istockphoto.com/de/foto/handy-z%C3%A4hlen-menge-an-kalorien-auf-foto-von-lebensmitteln-gm1179520524-330073166?searchscope=image%2Cfilm</a:t>
            </a:r>
          </a:p>
        </p:txBody>
      </p:sp>
    </p:spTree>
    <p:extLst>
      <p:ext uri="{BB962C8B-B14F-4D97-AF65-F5344CB8AC3E}">
        <p14:creationId xmlns:p14="http://schemas.microsoft.com/office/powerpoint/2010/main" val="36854206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79785A-4EA3-6AFB-573C-D0ABD9DA7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 Essverhalten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57F5DB-5A9D-C18B-0E8A-A4EAA0C69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3146EFBB-5CBE-0E96-9B41-38E73D040E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462162"/>
              </p:ext>
            </p:extLst>
          </p:nvPr>
        </p:nvGraphicFramePr>
        <p:xfrm>
          <a:off x="386439" y="1681163"/>
          <a:ext cx="10967361" cy="503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719">
                  <a:extLst>
                    <a:ext uri="{9D8B030D-6E8A-4147-A177-3AD203B41FA5}">
                      <a16:colId xmlns:a16="http://schemas.microsoft.com/office/drawing/2014/main" val="3445883055"/>
                    </a:ext>
                  </a:extLst>
                </a:gridCol>
                <a:gridCol w="1556166">
                  <a:extLst>
                    <a:ext uri="{9D8B030D-6E8A-4147-A177-3AD203B41FA5}">
                      <a16:colId xmlns:a16="http://schemas.microsoft.com/office/drawing/2014/main" val="3608649848"/>
                    </a:ext>
                  </a:extLst>
                </a:gridCol>
                <a:gridCol w="3509379">
                  <a:extLst>
                    <a:ext uri="{9D8B030D-6E8A-4147-A177-3AD203B41FA5}">
                      <a16:colId xmlns:a16="http://schemas.microsoft.com/office/drawing/2014/main" val="1905894513"/>
                    </a:ext>
                  </a:extLst>
                </a:gridCol>
                <a:gridCol w="2569094">
                  <a:extLst>
                    <a:ext uri="{9D8B030D-6E8A-4147-A177-3AD203B41FA5}">
                      <a16:colId xmlns:a16="http://schemas.microsoft.com/office/drawing/2014/main" val="1307473923"/>
                    </a:ext>
                  </a:extLst>
                </a:gridCol>
                <a:gridCol w="2180003">
                  <a:extLst>
                    <a:ext uri="{9D8B030D-6E8A-4147-A177-3AD203B41FA5}">
                      <a16:colId xmlns:a16="http://schemas.microsoft.com/office/drawing/2014/main" val="6763871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Wann?</a:t>
                      </a:r>
                    </a:p>
                    <a:p>
                      <a:r>
                        <a:rPr lang="de-DE" dirty="0"/>
                        <a:t>(Uhrzeit)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Was?</a:t>
                      </a:r>
                    </a:p>
                    <a:p>
                      <a:r>
                        <a:rPr lang="de-DE" dirty="0"/>
                        <a:t>(Was esse/trinke ich?)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Wie viel? </a:t>
                      </a:r>
                    </a:p>
                    <a:p>
                      <a:r>
                        <a:rPr lang="de-DE" dirty="0"/>
                        <a:t>(Kalorien schätzen)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Wie?</a:t>
                      </a:r>
                    </a:p>
                    <a:p>
                      <a:r>
                        <a:rPr lang="de-DE" dirty="0"/>
                        <a:t>(Situation/ Anlass)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582144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 Tage unter der Woche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59443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dirty="0"/>
                        <a:t>-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dirty="0"/>
                        <a:t>-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46649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</a:t>
                      </a:r>
                    </a:p>
                    <a:p>
                      <a:r>
                        <a:rPr lang="de-DE" dirty="0"/>
                        <a:t>-</a:t>
                      </a:r>
                    </a:p>
                    <a:p>
                      <a:r>
                        <a:rPr lang="de-D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634954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 Tage am Wochenende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10357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</a:t>
                      </a:r>
                    </a:p>
                    <a:p>
                      <a:r>
                        <a:rPr lang="de-DE" dirty="0"/>
                        <a:t>-</a:t>
                      </a:r>
                    </a:p>
                    <a:p>
                      <a:r>
                        <a:rPr lang="de-D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83897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</a:t>
                      </a:r>
                    </a:p>
                    <a:p>
                      <a:r>
                        <a:rPr lang="de-DE" dirty="0"/>
                        <a:t>-</a:t>
                      </a:r>
                    </a:p>
                    <a:p>
                      <a:r>
                        <a:rPr lang="de-D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155821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DE603A11-5121-9A88-76B9-EC1C99CC8376}"/>
              </a:ext>
            </a:extLst>
          </p:cNvPr>
          <p:cNvSpPr txBox="1"/>
          <p:nvPr/>
        </p:nvSpPr>
        <p:spPr>
          <a:xfrm>
            <a:off x="10374086" y="-32204"/>
            <a:ext cx="2525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Als Arbeitsblatt umsetzen</a:t>
            </a:r>
          </a:p>
        </p:txBody>
      </p:sp>
    </p:spTree>
    <p:extLst>
      <p:ext uri="{BB962C8B-B14F-4D97-AF65-F5344CB8AC3E}">
        <p14:creationId xmlns:p14="http://schemas.microsoft.com/office/powerpoint/2010/main" val="19910185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1790-8B54-0437-451E-0FCF0D075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B1A580-0B3C-B6C7-29EC-78CA7C274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Gewichtskurve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0BE446-74F1-9833-0027-B6272629E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BA607E5-E9B4-BA76-EC00-A48A2816E8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486"/>
          <a:stretch>
            <a:fillRect/>
          </a:stretch>
        </p:blipFill>
        <p:spPr>
          <a:xfrm>
            <a:off x="1834856" y="1862596"/>
            <a:ext cx="8848562" cy="499540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D4ED1CD-6B5E-6698-EA86-B37D4F45847F}"/>
              </a:ext>
            </a:extLst>
          </p:cNvPr>
          <p:cNvSpPr txBox="1"/>
          <p:nvPr/>
        </p:nvSpPr>
        <p:spPr>
          <a:xfrm>
            <a:off x="7207526" y="6488668"/>
            <a:ext cx="4890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Für das Arbeitsblatt bitte andere Werte nehmen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A14D5FE-1E7C-FC91-7356-0A7613976A92}"/>
              </a:ext>
            </a:extLst>
          </p:cNvPr>
          <p:cNvSpPr txBox="1"/>
          <p:nvPr/>
        </p:nvSpPr>
        <p:spPr>
          <a:xfrm>
            <a:off x="591459" y="13719"/>
            <a:ext cx="5737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6 zeichnen</a:t>
            </a:r>
          </a:p>
        </p:txBody>
      </p:sp>
    </p:spTree>
    <p:extLst>
      <p:ext uri="{BB962C8B-B14F-4D97-AF65-F5344CB8AC3E}">
        <p14:creationId xmlns:p14="http://schemas.microsoft.com/office/powerpoint/2010/main" val="31107974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FB29C-D964-10B1-0649-62A0810B0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C73D0-880F-2C63-7707-C4E402E9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Zufriedenheit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30E38E2-5334-BF8B-ED02-A01E1889255C}"/>
              </a:ext>
            </a:extLst>
          </p:cNvPr>
          <p:cNvGraphicFramePr>
            <a:graphicFrameLocks noGrp="1"/>
          </p:cNvGraphicFramePr>
          <p:nvPr/>
        </p:nvGraphicFramePr>
        <p:xfrm>
          <a:off x="972453" y="1902959"/>
          <a:ext cx="10247094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119">
                  <a:extLst>
                    <a:ext uri="{9D8B030D-6E8A-4147-A177-3AD203B41FA5}">
                      <a16:colId xmlns:a16="http://schemas.microsoft.com/office/drawing/2014/main" val="22338120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2999995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08866198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5671152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3583582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1667834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909715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4482539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93090912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9988285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068768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577512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8292133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170621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4598070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6810288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97515818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18851559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634421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87642454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9975999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5349991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9516800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457262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0044165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582085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0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31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88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64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98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44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9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638595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2F4DD69C-AB9D-733B-1E07-DEA077934D1F}"/>
              </a:ext>
            </a:extLst>
          </p:cNvPr>
          <p:cNvSpPr txBox="1"/>
          <p:nvPr/>
        </p:nvSpPr>
        <p:spPr>
          <a:xfrm>
            <a:off x="478972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C10365A-9B33-4EBB-074E-8C12E84EBFF4}"/>
              </a:ext>
            </a:extLst>
          </p:cNvPr>
          <p:cNvSpPr txBox="1"/>
          <p:nvPr/>
        </p:nvSpPr>
        <p:spPr>
          <a:xfrm>
            <a:off x="11152415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D20F33-901C-AE26-9C61-86B0BC38D7F9}"/>
              </a:ext>
            </a:extLst>
          </p:cNvPr>
          <p:cNvSpPr txBox="1"/>
          <p:nvPr/>
        </p:nvSpPr>
        <p:spPr>
          <a:xfrm rot="16200000">
            <a:off x="-1749373" y="3522736"/>
            <a:ext cx="431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Zufriedenheit mit meinem Essverhalten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FD61A3-51A6-5AA7-9126-2FE12E95F33B}"/>
              </a:ext>
            </a:extLst>
          </p:cNvPr>
          <p:cNvSpPr txBox="1"/>
          <p:nvPr/>
        </p:nvSpPr>
        <p:spPr>
          <a:xfrm rot="5400000">
            <a:off x="9216171" y="3583514"/>
            <a:ext cx="513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4"/>
                </a:solidFill>
              </a:rPr>
              <a:t>Zufriedenheit mit meinem Bewegungsverhalten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75254A-D2E3-8C3F-FAF0-4B97075855B1}"/>
              </a:ext>
            </a:extLst>
          </p:cNvPr>
          <p:cNvSpPr txBox="1"/>
          <p:nvPr/>
        </p:nvSpPr>
        <p:spPr>
          <a:xfrm>
            <a:off x="838200" y="6012412"/>
            <a:ext cx="88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Woche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ECEF92F-D78E-7519-2910-B2E4B41A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9" y="5522303"/>
            <a:ext cx="11022299" cy="791869"/>
          </a:xfrm>
          <a:prstGeom prst="rect">
            <a:avLst/>
          </a:prstGeom>
        </p:spPr>
      </p:pic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97C826F2-3133-7500-B8FB-3B16F399FE2A}"/>
              </a:ext>
            </a:extLst>
          </p:cNvPr>
          <p:cNvSpPr/>
          <p:nvPr/>
        </p:nvSpPr>
        <p:spPr>
          <a:xfrm>
            <a:off x="963386" y="1856014"/>
            <a:ext cx="10248900" cy="2286000"/>
          </a:xfrm>
          <a:custGeom>
            <a:avLst/>
            <a:gdLst>
              <a:gd name="csX0" fmla="*/ 0 w 10248900"/>
              <a:gd name="csY0" fmla="*/ 2286000 h 2286000"/>
              <a:gd name="csX1" fmla="*/ 65314 w 10248900"/>
              <a:gd name="csY1" fmla="*/ 2231572 h 2286000"/>
              <a:gd name="csX2" fmla="*/ 130628 w 10248900"/>
              <a:gd name="csY2" fmla="*/ 2188029 h 2286000"/>
              <a:gd name="csX3" fmla="*/ 146957 w 10248900"/>
              <a:gd name="csY3" fmla="*/ 2166257 h 2286000"/>
              <a:gd name="csX4" fmla="*/ 163285 w 10248900"/>
              <a:gd name="csY4" fmla="*/ 2155372 h 2286000"/>
              <a:gd name="csX5" fmla="*/ 185057 w 10248900"/>
              <a:gd name="csY5" fmla="*/ 2139043 h 2286000"/>
              <a:gd name="csX6" fmla="*/ 206828 w 10248900"/>
              <a:gd name="csY6" fmla="*/ 2111829 h 2286000"/>
              <a:gd name="csX7" fmla="*/ 266700 w 10248900"/>
              <a:gd name="csY7" fmla="*/ 2051957 h 2286000"/>
              <a:gd name="csX8" fmla="*/ 277585 w 10248900"/>
              <a:gd name="csY8" fmla="*/ 2030186 h 2286000"/>
              <a:gd name="csX9" fmla="*/ 321128 w 10248900"/>
              <a:gd name="csY9" fmla="*/ 1986643 h 2286000"/>
              <a:gd name="csX10" fmla="*/ 342900 w 10248900"/>
              <a:gd name="csY10" fmla="*/ 1948543 h 2286000"/>
              <a:gd name="csX11" fmla="*/ 381000 w 10248900"/>
              <a:gd name="csY11" fmla="*/ 1899557 h 2286000"/>
              <a:gd name="csX12" fmla="*/ 424543 w 10248900"/>
              <a:gd name="csY12" fmla="*/ 1866900 h 2286000"/>
              <a:gd name="csX13" fmla="*/ 457200 w 10248900"/>
              <a:gd name="csY13" fmla="*/ 1845129 h 2286000"/>
              <a:gd name="csX14" fmla="*/ 555171 w 10248900"/>
              <a:gd name="csY14" fmla="*/ 1752600 h 2286000"/>
              <a:gd name="csX15" fmla="*/ 593271 w 10248900"/>
              <a:gd name="csY15" fmla="*/ 1719943 h 2286000"/>
              <a:gd name="csX16" fmla="*/ 664028 w 10248900"/>
              <a:gd name="csY16" fmla="*/ 1654629 h 2286000"/>
              <a:gd name="csX17" fmla="*/ 707571 w 10248900"/>
              <a:gd name="csY17" fmla="*/ 1621972 h 2286000"/>
              <a:gd name="csX18" fmla="*/ 734785 w 10248900"/>
              <a:gd name="csY18" fmla="*/ 1589315 h 2286000"/>
              <a:gd name="csX19" fmla="*/ 794657 w 10248900"/>
              <a:gd name="csY19" fmla="*/ 1545772 h 2286000"/>
              <a:gd name="csX20" fmla="*/ 859971 w 10248900"/>
              <a:gd name="csY20" fmla="*/ 1556657 h 2286000"/>
              <a:gd name="csX21" fmla="*/ 925285 w 10248900"/>
              <a:gd name="csY21" fmla="*/ 1611086 h 2286000"/>
              <a:gd name="csX22" fmla="*/ 952500 w 10248900"/>
              <a:gd name="csY22" fmla="*/ 1643743 h 2286000"/>
              <a:gd name="csX23" fmla="*/ 979714 w 10248900"/>
              <a:gd name="csY23" fmla="*/ 1660072 h 2286000"/>
              <a:gd name="csX24" fmla="*/ 990600 w 10248900"/>
              <a:gd name="csY24" fmla="*/ 1676400 h 2286000"/>
              <a:gd name="csX25" fmla="*/ 1001485 w 10248900"/>
              <a:gd name="csY25" fmla="*/ 1698172 h 2286000"/>
              <a:gd name="csX26" fmla="*/ 1017814 w 10248900"/>
              <a:gd name="csY26" fmla="*/ 1709057 h 2286000"/>
              <a:gd name="csX27" fmla="*/ 1045028 w 10248900"/>
              <a:gd name="csY27" fmla="*/ 1774372 h 2286000"/>
              <a:gd name="csX28" fmla="*/ 1121228 w 10248900"/>
              <a:gd name="csY28" fmla="*/ 1828800 h 2286000"/>
              <a:gd name="csX29" fmla="*/ 1153885 w 10248900"/>
              <a:gd name="csY29" fmla="*/ 1845129 h 2286000"/>
              <a:gd name="csX30" fmla="*/ 1170214 w 10248900"/>
              <a:gd name="csY30" fmla="*/ 1856015 h 2286000"/>
              <a:gd name="csX31" fmla="*/ 1208314 w 10248900"/>
              <a:gd name="csY31" fmla="*/ 1877786 h 2286000"/>
              <a:gd name="csX32" fmla="*/ 1295400 w 10248900"/>
              <a:gd name="csY32" fmla="*/ 1894115 h 2286000"/>
              <a:gd name="csX33" fmla="*/ 1643743 w 10248900"/>
              <a:gd name="csY33" fmla="*/ 1921329 h 2286000"/>
              <a:gd name="csX34" fmla="*/ 1692728 w 10248900"/>
              <a:gd name="csY34" fmla="*/ 1981200 h 2286000"/>
              <a:gd name="csX35" fmla="*/ 1719943 w 10248900"/>
              <a:gd name="csY35" fmla="*/ 2013857 h 2286000"/>
              <a:gd name="csX36" fmla="*/ 1752600 w 10248900"/>
              <a:gd name="csY36" fmla="*/ 2046515 h 2286000"/>
              <a:gd name="csX37" fmla="*/ 1779814 w 10248900"/>
              <a:gd name="csY37" fmla="*/ 2068286 h 2286000"/>
              <a:gd name="csX38" fmla="*/ 1801585 w 10248900"/>
              <a:gd name="csY38" fmla="*/ 2095500 h 2286000"/>
              <a:gd name="csX39" fmla="*/ 1839685 w 10248900"/>
              <a:gd name="csY39" fmla="*/ 2128157 h 2286000"/>
              <a:gd name="csX40" fmla="*/ 1872343 w 10248900"/>
              <a:gd name="csY40" fmla="*/ 2160815 h 2286000"/>
              <a:gd name="csX41" fmla="*/ 1894114 w 10248900"/>
              <a:gd name="csY41" fmla="*/ 2182586 h 2286000"/>
              <a:gd name="csX42" fmla="*/ 1932214 w 10248900"/>
              <a:gd name="csY42" fmla="*/ 2204357 h 2286000"/>
              <a:gd name="csX43" fmla="*/ 1959428 w 10248900"/>
              <a:gd name="csY43" fmla="*/ 2226129 h 2286000"/>
              <a:gd name="csX44" fmla="*/ 1970314 w 10248900"/>
              <a:gd name="csY44" fmla="*/ 2242457 h 2286000"/>
              <a:gd name="csX45" fmla="*/ 2002971 w 10248900"/>
              <a:gd name="csY45" fmla="*/ 2269672 h 2286000"/>
              <a:gd name="csX46" fmla="*/ 2057400 w 10248900"/>
              <a:gd name="csY46" fmla="*/ 2090057 h 2286000"/>
              <a:gd name="csX47" fmla="*/ 2073728 w 10248900"/>
              <a:gd name="csY47" fmla="*/ 2035629 h 2286000"/>
              <a:gd name="csX48" fmla="*/ 2177143 w 10248900"/>
              <a:gd name="csY48" fmla="*/ 1747157 h 2286000"/>
              <a:gd name="csX49" fmla="*/ 2193471 w 10248900"/>
              <a:gd name="csY49" fmla="*/ 1676400 h 2286000"/>
              <a:gd name="csX50" fmla="*/ 2237014 w 10248900"/>
              <a:gd name="csY50" fmla="*/ 1583872 h 2286000"/>
              <a:gd name="csX51" fmla="*/ 2264228 w 10248900"/>
              <a:gd name="csY51" fmla="*/ 1507672 h 2286000"/>
              <a:gd name="csX52" fmla="*/ 2313214 w 10248900"/>
              <a:gd name="csY52" fmla="*/ 1333500 h 2286000"/>
              <a:gd name="csX53" fmla="*/ 2351314 w 10248900"/>
              <a:gd name="csY53" fmla="*/ 1224643 h 2286000"/>
              <a:gd name="csX54" fmla="*/ 2367643 w 10248900"/>
              <a:gd name="csY54" fmla="*/ 1202872 h 2286000"/>
              <a:gd name="csX55" fmla="*/ 2378528 w 10248900"/>
              <a:gd name="csY55" fmla="*/ 1159329 h 2286000"/>
              <a:gd name="csX56" fmla="*/ 2389414 w 10248900"/>
              <a:gd name="csY56" fmla="*/ 1137557 h 2286000"/>
              <a:gd name="csX57" fmla="*/ 2394857 w 10248900"/>
              <a:gd name="csY57" fmla="*/ 1110343 h 2286000"/>
              <a:gd name="csX58" fmla="*/ 2422071 w 10248900"/>
              <a:gd name="csY58" fmla="*/ 1088572 h 2286000"/>
              <a:gd name="csX59" fmla="*/ 2487385 w 10248900"/>
              <a:gd name="csY59" fmla="*/ 1023257 h 2286000"/>
              <a:gd name="csX60" fmla="*/ 2520043 w 10248900"/>
              <a:gd name="csY60" fmla="*/ 996043 h 2286000"/>
              <a:gd name="csX61" fmla="*/ 2569028 w 10248900"/>
              <a:gd name="csY61" fmla="*/ 957943 h 2286000"/>
              <a:gd name="csX62" fmla="*/ 2601685 w 10248900"/>
              <a:gd name="csY62" fmla="*/ 947057 h 2286000"/>
              <a:gd name="csX63" fmla="*/ 2623457 w 10248900"/>
              <a:gd name="csY63" fmla="*/ 936172 h 2286000"/>
              <a:gd name="csX64" fmla="*/ 2672443 w 10248900"/>
              <a:gd name="csY64" fmla="*/ 903515 h 2286000"/>
              <a:gd name="csX65" fmla="*/ 2705100 w 10248900"/>
              <a:gd name="csY65" fmla="*/ 870857 h 2286000"/>
              <a:gd name="csX66" fmla="*/ 2743200 w 10248900"/>
              <a:gd name="csY66" fmla="*/ 838200 h 2286000"/>
              <a:gd name="csX67" fmla="*/ 2770414 w 10248900"/>
              <a:gd name="csY67" fmla="*/ 805543 h 2286000"/>
              <a:gd name="csX68" fmla="*/ 2781300 w 10248900"/>
              <a:gd name="csY68" fmla="*/ 783772 h 2286000"/>
              <a:gd name="csX69" fmla="*/ 2803071 w 10248900"/>
              <a:gd name="csY69" fmla="*/ 772886 h 2286000"/>
              <a:gd name="csX70" fmla="*/ 3064328 w 10248900"/>
              <a:gd name="csY70" fmla="*/ 794657 h 2286000"/>
              <a:gd name="csX71" fmla="*/ 3091543 w 10248900"/>
              <a:gd name="csY71" fmla="*/ 800100 h 2286000"/>
              <a:gd name="csX72" fmla="*/ 3200400 w 10248900"/>
              <a:gd name="csY72" fmla="*/ 778329 h 2286000"/>
              <a:gd name="csX73" fmla="*/ 3238500 w 10248900"/>
              <a:gd name="csY73" fmla="*/ 734786 h 2286000"/>
              <a:gd name="csX74" fmla="*/ 3271157 w 10248900"/>
              <a:gd name="csY74" fmla="*/ 702129 h 2286000"/>
              <a:gd name="csX75" fmla="*/ 3358243 w 10248900"/>
              <a:gd name="csY75" fmla="*/ 620486 h 2286000"/>
              <a:gd name="csX76" fmla="*/ 3429000 w 10248900"/>
              <a:gd name="csY76" fmla="*/ 538843 h 2286000"/>
              <a:gd name="csX77" fmla="*/ 3494314 w 10248900"/>
              <a:gd name="csY77" fmla="*/ 484415 h 2286000"/>
              <a:gd name="csX78" fmla="*/ 3543300 w 10248900"/>
              <a:gd name="csY78" fmla="*/ 440872 h 2286000"/>
              <a:gd name="csX79" fmla="*/ 3586843 w 10248900"/>
              <a:gd name="csY79" fmla="*/ 391886 h 2286000"/>
              <a:gd name="csX80" fmla="*/ 3603171 w 10248900"/>
              <a:gd name="csY80" fmla="*/ 386443 h 2286000"/>
              <a:gd name="csX81" fmla="*/ 3864428 w 10248900"/>
              <a:gd name="csY81" fmla="*/ 391886 h 2286000"/>
              <a:gd name="csX82" fmla="*/ 3907971 w 10248900"/>
              <a:gd name="csY82" fmla="*/ 402772 h 2286000"/>
              <a:gd name="csX83" fmla="*/ 3946071 w 10248900"/>
              <a:gd name="csY83" fmla="*/ 408215 h 2286000"/>
              <a:gd name="csX84" fmla="*/ 4016828 w 10248900"/>
              <a:gd name="csY84" fmla="*/ 468086 h 2286000"/>
              <a:gd name="csX85" fmla="*/ 4120243 w 10248900"/>
              <a:gd name="csY85" fmla="*/ 566057 h 2286000"/>
              <a:gd name="csX86" fmla="*/ 4191000 w 10248900"/>
              <a:gd name="csY86" fmla="*/ 664029 h 2286000"/>
              <a:gd name="csX87" fmla="*/ 4201885 w 10248900"/>
              <a:gd name="csY87" fmla="*/ 696686 h 2286000"/>
              <a:gd name="csX88" fmla="*/ 4218214 w 10248900"/>
              <a:gd name="csY88" fmla="*/ 707572 h 2286000"/>
              <a:gd name="csX89" fmla="*/ 4278085 w 10248900"/>
              <a:gd name="csY89" fmla="*/ 751115 h 2286000"/>
              <a:gd name="csX90" fmla="*/ 4316185 w 10248900"/>
              <a:gd name="csY90" fmla="*/ 767443 h 2286000"/>
              <a:gd name="csX91" fmla="*/ 4343400 w 10248900"/>
              <a:gd name="csY91" fmla="*/ 783772 h 2286000"/>
              <a:gd name="csX92" fmla="*/ 4419600 w 10248900"/>
              <a:gd name="csY92" fmla="*/ 707572 h 2286000"/>
              <a:gd name="csX93" fmla="*/ 4523014 w 10248900"/>
              <a:gd name="csY93" fmla="*/ 571500 h 2286000"/>
              <a:gd name="csX94" fmla="*/ 4561114 w 10248900"/>
              <a:gd name="csY94" fmla="*/ 538843 h 2286000"/>
              <a:gd name="csX95" fmla="*/ 4599214 w 10248900"/>
              <a:gd name="csY95" fmla="*/ 500743 h 2286000"/>
              <a:gd name="csX96" fmla="*/ 4631871 w 10248900"/>
              <a:gd name="csY96" fmla="*/ 473529 h 2286000"/>
              <a:gd name="csX97" fmla="*/ 4642757 w 10248900"/>
              <a:gd name="csY97" fmla="*/ 457200 h 2286000"/>
              <a:gd name="csX98" fmla="*/ 4680857 w 10248900"/>
              <a:gd name="csY98" fmla="*/ 440872 h 2286000"/>
              <a:gd name="csX99" fmla="*/ 4729843 w 10248900"/>
              <a:gd name="csY99" fmla="*/ 424543 h 2286000"/>
              <a:gd name="csX100" fmla="*/ 4746171 w 10248900"/>
              <a:gd name="csY100" fmla="*/ 419100 h 2286000"/>
              <a:gd name="csX101" fmla="*/ 4806043 w 10248900"/>
              <a:gd name="csY101" fmla="*/ 408215 h 2286000"/>
              <a:gd name="csX102" fmla="*/ 5116285 w 10248900"/>
              <a:gd name="csY102" fmla="*/ 419100 h 2286000"/>
              <a:gd name="csX103" fmla="*/ 5165271 w 10248900"/>
              <a:gd name="csY103" fmla="*/ 511629 h 2286000"/>
              <a:gd name="csX104" fmla="*/ 5257800 w 10248900"/>
              <a:gd name="csY104" fmla="*/ 767443 h 2286000"/>
              <a:gd name="csX105" fmla="*/ 5295900 w 10248900"/>
              <a:gd name="csY105" fmla="*/ 881743 h 2286000"/>
              <a:gd name="csX106" fmla="*/ 5328557 w 10248900"/>
              <a:gd name="csY106" fmla="*/ 957943 h 2286000"/>
              <a:gd name="csX107" fmla="*/ 5350328 w 10248900"/>
              <a:gd name="csY107" fmla="*/ 1017815 h 2286000"/>
              <a:gd name="csX108" fmla="*/ 5372100 w 10248900"/>
              <a:gd name="csY108" fmla="*/ 1061357 h 2286000"/>
              <a:gd name="csX109" fmla="*/ 5388428 w 10248900"/>
              <a:gd name="csY109" fmla="*/ 1099457 h 2286000"/>
              <a:gd name="csX110" fmla="*/ 5421085 w 10248900"/>
              <a:gd name="csY110" fmla="*/ 1159329 h 2286000"/>
              <a:gd name="csX111" fmla="*/ 5464628 w 10248900"/>
              <a:gd name="csY111" fmla="*/ 1224643 h 2286000"/>
              <a:gd name="csX112" fmla="*/ 5480957 w 10248900"/>
              <a:gd name="csY112" fmla="*/ 1273629 h 2286000"/>
              <a:gd name="csX113" fmla="*/ 5508171 w 10248900"/>
              <a:gd name="csY113" fmla="*/ 1322615 h 2286000"/>
              <a:gd name="csX114" fmla="*/ 5524500 w 10248900"/>
              <a:gd name="csY114" fmla="*/ 1333500 h 2286000"/>
              <a:gd name="csX115" fmla="*/ 5535385 w 10248900"/>
              <a:gd name="csY115" fmla="*/ 1355272 h 2286000"/>
              <a:gd name="csX116" fmla="*/ 5551714 w 10248900"/>
              <a:gd name="csY116" fmla="*/ 1371600 h 2286000"/>
              <a:gd name="csX117" fmla="*/ 5562600 w 10248900"/>
              <a:gd name="csY117" fmla="*/ 1420586 h 2286000"/>
              <a:gd name="csX118" fmla="*/ 5568043 w 10248900"/>
              <a:gd name="csY118" fmla="*/ 1567543 h 2286000"/>
              <a:gd name="csX119" fmla="*/ 5747657 w 10248900"/>
              <a:gd name="csY119" fmla="*/ 1747157 h 2286000"/>
              <a:gd name="csX120" fmla="*/ 5791200 w 10248900"/>
              <a:gd name="csY120" fmla="*/ 1785257 h 2286000"/>
              <a:gd name="csX121" fmla="*/ 5878285 w 10248900"/>
              <a:gd name="csY121" fmla="*/ 1866900 h 2286000"/>
              <a:gd name="csX122" fmla="*/ 5905500 w 10248900"/>
              <a:gd name="csY122" fmla="*/ 1877786 h 2286000"/>
              <a:gd name="csX123" fmla="*/ 5921828 w 10248900"/>
              <a:gd name="csY123" fmla="*/ 1899557 h 2286000"/>
              <a:gd name="csX124" fmla="*/ 5970814 w 10248900"/>
              <a:gd name="csY124" fmla="*/ 1845129 h 2286000"/>
              <a:gd name="csX125" fmla="*/ 6003471 w 10248900"/>
              <a:gd name="csY125" fmla="*/ 1817915 h 2286000"/>
              <a:gd name="csX126" fmla="*/ 6074228 w 10248900"/>
              <a:gd name="csY126" fmla="*/ 1730829 h 2286000"/>
              <a:gd name="csX127" fmla="*/ 6117771 w 10248900"/>
              <a:gd name="csY127" fmla="*/ 1687286 h 2286000"/>
              <a:gd name="csX128" fmla="*/ 6166757 w 10248900"/>
              <a:gd name="csY128" fmla="*/ 1632857 h 2286000"/>
              <a:gd name="csX129" fmla="*/ 6210300 w 10248900"/>
              <a:gd name="csY129" fmla="*/ 1594757 h 2286000"/>
              <a:gd name="csX130" fmla="*/ 6232071 w 10248900"/>
              <a:gd name="csY130" fmla="*/ 1567543 h 2286000"/>
              <a:gd name="csX131" fmla="*/ 6291943 w 10248900"/>
              <a:gd name="csY131" fmla="*/ 1524000 h 2286000"/>
              <a:gd name="csX132" fmla="*/ 6302828 w 10248900"/>
              <a:gd name="csY132" fmla="*/ 1507672 h 2286000"/>
              <a:gd name="csX133" fmla="*/ 6319157 w 10248900"/>
              <a:gd name="csY133" fmla="*/ 1485900 h 2286000"/>
              <a:gd name="csX134" fmla="*/ 6373585 w 10248900"/>
              <a:gd name="csY134" fmla="*/ 1344386 h 2286000"/>
              <a:gd name="csX135" fmla="*/ 6471557 w 10248900"/>
              <a:gd name="csY135" fmla="*/ 1132115 h 2286000"/>
              <a:gd name="csX136" fmla="*/ 6547757 w 10248900"/>
              <a:gd name="csY136" fmla="*/ 974272 h 2286000"/>
              <a:gd name="csX137" fmla="*/ 6585857 w 10248900"/>
              <a:gd name="csY137" fmla="*/ 919843 h 2286000"/>
              <a:gd name="csX138" fmla="*/ 6602185 w 10248900"/>
              <a:gd name="csY138" fmla="*/ 887186 h 2286000"/>
              <a:gd name="csX139" fmla="*/ 6623957 w 10248900"/>
              <a:gd name="csY139" fmla="*/ 870857 h 2286000"/>
              <a:gd name="csX140" fmla="*/ 6645728 w 10248900"/>
              <a:gd name="csY140" fmla="*/ 849086 h 2286000"/>
              <a:gd name="csX141" fmla="*/ 6683828 w 10248900"/>
              <a:gd name="csY141" fmla="*/ 821872 h 2286000"/>
              <a:gd name="csX142" fmla="*/ 6743700 w 10248900"/>
              <a:gd name="csY142" fmla="*/ 827315 h 2286000"/>
              <a:gd name="csX143" fmla="*/ 7015843 w 10248900"/>
              <a:gd name="csY143" fmla="*/ 957943 h 2286000"/>
              <a:gd name="csX144" fmla="*/ 7113814 w 10248900"/>
              <a:gd name="csY144" fmla="*/ 1028700 h 2286000"/>
              <a:gd name="csX145" fmla="*/ 7233557 w 10248900"/>
              <a:gd name="csY145" fmla="*/ 854529 h 2286000"/>
              <a:gd name="csX146" fmla="*/ 7347857 w 10248900"/>
              <a:gd name="csY146" fmla="*/ 674915 h 2286000"/>
              <a:gd name="csX147" fmla="*/ 7456714 w 10248900"/>
              <a:gd name="csY147" fmla="*/ 489857 h 2286000"/>
              <a:gd name="csX148" fmla="*/ 7500257 w 10248900"/>
              <a:gd name="csY148" fmla="*/ 424543 h 2286000"/>
              <a:gd name="csX149" fmla="*/ 7505700 w 10248900"/>
              <a:gd name="csY149" fmla="*/ 408215 h 2286000"/>
              <a:gd name="csX150" fmla="*/ 7522028 w 10248900"/>
              <a:gd name="csY150" fmla="*/ 402772 h 2286000"/>
              <a:gd name="csX151" fmla="*/ 7598228 w 10248900"/>
              <a:gd name="csY151" fmla="*/ 337457 h 2286000"/>
              <a:gd name="csX152" fmla="*/ 7652657 w 10248900"/>
              <a:gd name="csY152" fmla="*/ 283029 h 2286000"/>
              <a:gd name="csX153" fmla="*/ 7701643 w 10248900"/>
              <a:gd name="csY153" fmla="*/ 228600 h 2286000"/>
              <a:gd name="csX154" fmla="*/ 7756071 w 10248900"/>
              <a:gd name="csY154" fmla="*/ 185057 h 2286000"/>
              <a:gd name="csX155" fmla="*/ 7794171 w 10248900"/>
              <a:gd name="csY155" fmla="*/ 130629 h 2286000"/>
              <a:gd name="csX156" fmla="*/ 7859485 w 10248900"/>
              <a:gd name="csY156" fmla="*/ 70757 h 2286000"/>
              <a:gd name="csX157" fmla="*/ 7881257 w 10248900"/>
              <a:gd name="csY157" fmla="*/ 48986 h 2286000"/>
              <a:gd name="csX158" fmla="*/ 7919357 w 10248900"/>
              <a:gd name="csY158" fmla="*/ 21772 h 2286000"/>
              <a:gd name="csX159" fmla="*/ 8066314 w 10248900"/>
              <a:gd name="csY159" fmla="*/ 0 h 2286000"/>
              <a:gd name="csX160" fmla="*/ 8311243 w 10248900"/>
              <a:gd name="csY160" fmla="*/ 5443 h 2286000"/>
              <a:gd name="csX161" fmla="*/ 8322128 w 10248900"/>
              <a:gd name="csY161" fmla="*/ 27215 h 2286000"/>
              <a:gd name="csX162" fmla="*/ 8458200 w 10248900"/>
              <a:gd name="csY162" fmla="*/ 174172 h 2286000"/>
              <a:gd name="csX163" fmla="*/ 8556171 w 10248900"/>
              <a:gd name="csY163" fmla="*/ 315686 h 2286000"/>
              <a:gd name="csX164" fmla="*/ 8583385 w 10248900"/>
              <a:gd name="csY164" fmla="*/ 353786 h 2286000"/>
              <a:gd name="csX165" fmla="*/ 8599714 w 10248900"/>
              <a:gd name="csY165" fmla="*/ 386443 h 2286000"/>
              <a:gd name="csX166" fmla="*/ 8632371 w 10248900"/>
              <a:gd name="csY166" fmla="*/ 408215 h 2286000"/>
              <a:gd name="csX167" fmla="*/ 8665028 w 10248900"/>
              <a:gd name="csY167" fmla="*/ 435429 h 2286000"/>
              <a:gd name="csX168" fmla="*/ 8681357 w 10248900"/>
              <a:gd name="csY168" fmla="*/ 446315 h 2286000"/>
              <a:gd name="csX169" fmla="*/ 8746671 w 10248900"/>
              <a:gd name="csY169" fmla="*/ 522515 h 2286000"/>
              <a:gd name="csX170" fmla="*/ 8871857 w 10248900"/>
              <a:gd name="csY170" fmla="*/ 718457 h 2286000"/>
              <a:gd name="csX171" fmla="*/ 8937171 w 10248900"/>
              <a:gd name="csY171" fmla="*/ 821872 h 2286000"/>
              <a:gd name="csX172" fmla="*/ 8986157 w 10248900"/>
              <a:gd name="csY172" fmla="*/ 919843 h 2286000"/>
              <a:gd name="csX173" fmla="*/ 9144000 w 10248900"/>
              <a:gd name="csY173" fmla="*/ 1137557 h 2286000"/>
              <a:gd name="csX174" fmla="*/ 9209314 w 10248900"/>
              <a:gd name="csY174" fmla="*/ 1219200 h 2286000"/>
              <a:gd name="csX175" fmla="*/ 9345385 w 10248900"/>
              <a:gd name="csY175" fmla="*/ 1458686 h 2286000"/>
              <a:gd name="csX176" fmla="*/ 9378043 w 10248900"/>
              <a:gd name="csY176" fmla="*/ 1518557 h 2286000"/>
              <a:gd name="csX177" fmla="*/ 9399814 w 10248900"/>
              <a:gd name="csY177" fmla="*/ 1578429 h 2286000"/>
              <a:gd name="csX178" fmla="*/ 9416143 w 10248900"/>
              <a:gd name="csY178" fmla="*/ 1627415 h 2286000"/>
              <a:gd name="csX179" fmla="*/ 9432471 w 10248900"/>
              <a:gd name="csY179" fmla="*/ 1698172 h 2286000"/>
              <a:gd name="csX180" fmla="*/ 9454243 w 10248900"/>
              <a:gd name="csY180" fmla="*/ 1741715 h 2286000"/>
              <a:gd name="csX181" fmla="*/ 9459685 w 10248900"/>
              <a:gd name="csY181" fmla="*/ 1774372 h 2286000"/>
              <a:gd name="csX182" fmla="*/ 9470571 w 10248900"/>
              <a:gd name="csY182" fmla="*/ 1790700 h 2286000"/>
              <a:gd name="csX183" fmla="*/ 9486900 w 10248900"/>
              <a:gd name="csY183" fmla="*/ 1817915 h 2286000"/>
              <a:gd name="csX184" fmla="*/ 9492343 w 10248900"/>
              <a:gd name="csY184" fmla="*/ 1850572 h 2286000"/>
              <a:gd name="csX185" fmla="*/ 9497785 w 10248900"/>
              <a:gd name="csY185" fmla="*/ 1866900 h 2286000"/>
              <a:gd name="csX186" fmla="*/ 9508671 w 10248900"/>
              <a:gd name="csY186" fmla="*/ 1850572 h 2286000"/>
              <a:gd name="csX187" fmla="*/ 9622971 w 10248900"/>
              <a:gd name="csY187" fmla="*/ 1524000 h 2286000"/>
              <a:gd name="csX188" fmla="*/ 9726385 w 10248900"/>
              <a:gd name="csY188" fmla="*/ 1268186 h 2286000"/>
              <a:gd name="csX189" fmla="*/ 9802585 w 10248900"/>
              <a:gd name="csY189" fmla="*/ 1028700 h 2286000"/>
              <a:gd name="csX190" fmla="*/ 9840685 w 10248900"/>
              <a:gd name="csY190" fmla="*/ 941615 h 2286000"/>
              <a:gd name="csX191" fmla="*/ 9857014 w 10248900"/>
              <a:gd name="csY191" fmla="*/ 887186 h 2286000"/>
              <a:gd name="csX192" fmla="*/ 9873343 w 10248900"/>
              <a:gd name="csY192" fmla="*/ 843643 h 2286000"/>
              <a:gd name="csX193" fmla="*/ 9971314 w 10248900"/>
              <a:gd name="csY193" fmla="*/ 647700 h 2286000"/>
              <a:gd name="csX194" fmla="*/ 10025743 w 10248900"/>
              <a:gd name="csY194" fmla="*/ 560615 h 2286000"/>
              <a:gd name="csX195" fmla="*/ 10123714 w 10248900"/>
              <a:gd name="csY195" fmla="*/ 473529 h 2286000"/>
              <a:gd name="csX196" fmla="*/ 10140043 w 10248900"/>
              <a:gd name="csY196" fmla="*/ 462643 h 2286000"/>
              <a:gd name="csX197" fmla="*/ 10167257 w 10248900"/>
              <a:gd name="csY197" fmla="*/ 435429 h 2286000"/>
              <a:gd name="csX198" fmla="*/ 10183585 w 10248900"/>
              <a:gd name="csY198" fmla="*/ 429986 h 2286000"/>
              <a:gd name="csX199" fmla="*/ 10248900 w 10248900"/>
              <a:gd name="csY199" fmla="*/ 429986 h 2286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</a:cxnLst>
            <a:rect l="l" t="t" r="r" b="b"/>
            <a:pathLst>
              <a:path w="10248900" h="2286000">
                <a:moveTo>
                  <a:pt x="0" y="2286000"/>
                </a:moveTo>
                <a:cubicBezTo>
                  <a:pt x="57528" y="2251484"/>
                  <a:pt x="-5585" y="2292343"/>
                  <a:pt x="65314" y="2231572"/>
                </a:cubicBezTo>
                <a:cubicBezTo>
                  <a:pt x="86077" y="2213775"/>
                  <a:pt x="107617" y="2201835"/>
                  <a:pt x="130628" y="2188029"/>
                </a:cubicBezTo>
                <a:cubicBezTo>
                  <a:pt x="136071" y="2180772"/>
                  <a:pt x="140542" y="2172672"/>
                  <a:pt x="146957" y="2166257"/>
                </a:cubicBezTo>
                <a:cubicBezTo>
                  <a:pt x="151582" y="2161632"/>
                  <a:pt x="157962" y="2159174"/>
                  <a:pt x="163285" y="2155372"/>
                </a:cubicBezTo>
                <a:cubicBezTo>
                  <a:pt x="170667" y="2150099"/>
                  <a:pt x="178642" y="2145458"/>
                  <a:pt x="185057" y="2139043"/>
                </a:cubicBezTo>
                <a:cubicBezTo>
                  <a:pt x="193271" y="2130829"/>
                  <a:pt x="198883" y="2120304"/>
                  <a:pt x="206828" y="2111829"/>
                </a:cubicBezTo>
                <a:cubicBezTo>
                  <a:pt x="226131" y="2091239"/>
                  <a:pt x="266700" y="2051957"/>
                  <a:pt x="266700" y="2051957"/>
                </a:cubicBezTo>
                <a:cubicBezTo>
                  <a:pt x="270328" y="2044700"/>
                  <a:pt x="272391" y="2036419"/>
                  <a:pt x="277585" y="2030186"/>
                </a:cubicBezTo>
                <a:cubicBezTo>
                  <a:pt x="290726" y="2014417"/>
                  <a:pt x="321128" y="1986643"/>
                  <a:pt x="321128" y="1986643"/>
                </a:cubicBezTo>
                <a:cubicBezTo>
                  <a:pt x="329939" y="1951402"/>
                  <a:pt x="319737" y="1976338"/>
                  <a:pt x="342900" y="1948543"/>
                </a:cubicBezTo>
                <a:cubicBezTo>
                  <a:pt x="356143" y="1932651"/>
                  <a:pt x="364451" y="1911969"/>
                  <a:pt x="381000" y="1899557"/>
                </a:cubicBezTo>
                <a:cubicBezTo>
                  <a:pt x="395514" y="1888671"/>
                  <a:pt x="409447" y="1876964"/>
                  <a:pt x="424543" y="1866900"/>
                </a:cubicBezTo>
                <a:cubicBezTo>
                  <a:pt x="435429" y="1859643"/>
                  <a:pt x="447354" y="1853744"/>
                  <a:pt x="457200" y="1845129"/>
                </a:cubicBezTo>
                <a:cubicBezTo>
                  <a:pt x="491005" y="1815549"/>
                  <a:pt x="522113" y="1783013"/>
                  <a:pt x="555171" y="1752600"/>
                </a:cubicBezTo>
                <a:cubicBezTo>
                  <a:pt x="567481" y="1741275"/>
                  <a:pt x="581443" y="1731771"/>
                  <a:pt x="593271" y="1719943"/>
                </a:cubicBezTo>
                <a:cubicBezTo>
                  <a:pt x="680646" y="1632568"/>
                  <a:pt x="586603" y="1724312"/>
                  <a:pt x="664028" y="1654629"/>
                </a:cubicBezTo>
                <a:cubicBezTo>
                  <a:pt x="698414" y="1623682"/>
                  <a:pt x="671184" y="1640165"/>
                  <a:pt x="707571" y="1621972"/>
                </a:cubicBezTo>
                <a:cubicBezTo>
                  <a:pt x="716642" y="1611086"/>
                  <a:pt x="724121" y="1598646"/>
                  <a:pt x="734785" y="1589315"/>
                </a:cubicBezTo>
                <a:cubicBezTo>
                  <a:pt x="753356" y="1573065"/>
                  <a:pt x="794657" y="1545772"/>
                  <a:pt x="794657" y="1545772"/>
                </a:cubicBezTo>
                <a:cubicBezTo>
                  <a:pt x="816205" y="1513449"/>
                  <a:pt x="801519" y="1523777"/>
                  <a:pt x="859971" y="1556657"/>
                </a:cubicBezTo>
                <a:cubicBezTo>
                  <a:pt x="890346" y="1573743"/>
                  <a:pt x="901134" y="1584740"/>
                  <a:pt x="925285" y="1611086"/>
                </a:cubicBezTo>
                <a:cubicBezTo>
                  <a:pt x="934860" y="1621532"/>
                  <a:pt x="941967" y="1634264"/>
                  <a:pt x="952500" y="1643743"/>
                </a:cubicBezTo>
                <a:cubicBezTo>
                  <a:pt x="960363" y="1650820"/>
                  <a:pt x="970643" y="1654629"/>
                  <a:pt x="979714" y="1660072"/>
                </a:cubicBezTo>
                <a:cubicBezTo>
                  <a:pt x="983343" y="1665515"/>
                  <a:pt x="987355" y="1670720"/>
                  <a:pt x="990600" y="1676400"/>
                </a:cubicBezTo>
                <a:cubicBezTo>
                  <a:pt x="994626" y="1683445"/>
                  <a:pt x="996291" y="1691939"/>
                  <a:pt x="1001485" y="1698172"/>
                </a:cubicBezTo>
                <a:cubicBezTo>
                  <a:pt x="1005673" y="1703197"/>
                  <a:pt x="1012371" y="1705429"/>
                  <a:pt x="1017814" y="1709057"/>
                </a:cubicBezTo>
                <a:cubicBezTo>
                  <a:pt x="1022871" y="1724229"/>
                  <a:pt x="1033832" y="1762243"/>
                  <a:pt x="1045028" y="1774372"/>
                </a:cubicBezTo>
                <a:cubicBezTo>
                  <a:pt x="1060881" y="1791546"/>
                  <a:pt x="1097490" y="1815852"/>
                  <a:pt x="1121228" y="1828800"/>
                </a:cubicBezTo>
                <a:cubicBezTo>
                  <a:pt x="1131913" y="1834628"/>
                  <a:pt x="1143246" y="1839218"/>
                  <a:pt x="1153885" y="1845129"/>
                </a:cubicBezTo>
                <a:cubicBezTo>
                  <a:pt x="1159603" y="1848306"/>
                  <a:pt x="1164534" y="1852769"/>
                  <a:pt x="1170214" y="1856015"/>
                </a:cubicBezTo>
                <a:cubicBezTo>
                  <a:pt x="1218554" y="1883637"/>
                  <a:pt x="1168530" y="1851263"/>
                  <a:pt x="1208314" y="1877786"/>
                </a:cubicBezTo>
                <a:cubicBezTo>
                  <a:pt x="1232280" y="1925715"/>
                  <a:pt x="1205799" y="1889520"/>
                  <a:pt x="1295400" y="1894115"/>
                </a:cubicBezTo>
                <a:cubicBezTo>
                  <a:pt x="1411715" y="1900080"/>
                  <a:pt x="1527629" y="1912258"/>
                  <a:pt x="1643743" y="1921329"/>
                </a:cubicBezTo>
                <a:lnTo>
                  <a:pt x="1692728" y="1981200"/>
                </a:lnTo>
                <a:cubicBezTo>
                  <a:pt x="1701736" y="1992138"/>
                  <a:pt x="1709923" y="2003837"/>
                  <a:pt x="1719943" y="2013857"/>
                </a:cubicBezTo>
                <a:cubicBezTo>
                  <a:pt x="1730829" y="2024743"/>
                  <a:pt x="1741209" y="2036159"/>
                  <a:pt x="1752600" y="2046515"/>
                </a:cubicBezTo>
                <a:cubicBezTo>
                  <a:pt x="1761196" y="2054329"/>
                  <a:pt x="1771600" y="2060072"/>
                  <a:pt x="1779814" y="2068286"/>
                </a:cubicBezTo>
                <a:cubicBezTo>
                  <a:pt x="1788028" y="2076500"/>
                  <a:pt x="1793867" y="2086817"/>
                  <a:pt x="1801585" y="2095500"/>
                </a:cubicBezTo>
                <a:cubicBezTo>
                  <a:pt x="1820783" y="2117098"/>
                  <a:pt x="1819405" y="2114638"/>
                  <a:pt x="1839685" y="2128157"/>
                </a:cubicBezTo>
                <a:cubicBezTo>
                  <a:pt x="1860005" y="2168798"/>
                  <a:pt x="1837508" y="2134689"/>
                  <a:pt x="1872343" y="2160815"/>
                </a:cubicBezTo>
                <a:cubicBezTo>
                  <a:pt x="1880553" y="2166973"/>
                  <a:pt x="1886390" y="2175828"/>
                  <a:pt x="1894114" y="2182586"/>
                </a:cubicBezTo>
                <a:cubicBezTo>
                  <a:pt x="1914393" y="2200331"/>
                  <a:pt x="1911125" y="2197329"/>
                  <a:pt x="1932214" y="2204357"/>
                </a:cubicBezTo>
                <a:cubicBezTo>
                  <a:pt x="1941285" y="2211614"/>
                  <a:pt x="1951213" y="2217914"/>
                  <a:pt x="1959428" y="2226129"/>
                </a:cubicBezTo>
                <a:cubicBezTo>
                  <a:pt x="1964053" y="2230754"/>
                  <a:pt x="1966126" y="2237432"/>
                  <a:pt x="1970314" y="2242457"/>
                </a:cubicBezTo>
                <a:cubicBezTo>
                  <a:pt x="1983411" y="2258173"/>
                  <a:pt x="1986916" y="2258968"/>
                  <a:pt x="2002971" y="2269672"/>
                </a:cubicBezTo>
                <a:cubicBezTo>
                  <a:pt x="2065631" y="2050361"/>
                  <a:pt x="2009372" y="2241002"/>
                  <a:pt x="2057400" y="2090057"/>
                </a:cubicBezTo>
                <a:cubicBezTo>
                  <a:pt x="2063143" y="2072007"/>
                  <a:pt x="2067483" y="2053511"/>
                  <a:pt x="2073728" y="2035629"/>
                </a:cubicBezTo>
                <a:cubicBezTo>
                  <a:pt x="2107405" y="1939190"/>
                  <a:pt x="2154174" y="1846691"/>
                  <a:pt x="2177143" y="1747157"/>
                </a:cubicBezTo>
                <a:cubicBezTo>
                  <a:pt x="2182586" y="1723571"/>
                  <a:pt x="2186821" y="1699674"/>
                  <a:pt x="2193471" y="1676400"/>
                </a:cubicBezTo>
                <a:cubicBezTo>
                  <a:pt x="2212477" y="1609879"/>
                  <a:pt x="2206950" y="1653020"/>
                  <a:pt x="2237014" y="1583872"/>
                </a:cubicBezTo>
                <a:cubicBezTo>
                  <a:pt x="2247768" y="1559137"/>
                  <a:pt x="2256375" y="1533475"/>
                  <a:pt x="2264228" y="1507672"/>
                </a:cubicBezTo>
                <a:cubicBezTo>
                  <a:pt x="2281788" y="1449975"/>
                  <a:pt x="2296476" y="1391441"/>
                  <a:pt x="2313214" y="1333500"/>
                </a:cubicBezTo>
                <a:cubicBezTo>
                  <a:pt x="2321407" y="1305141"/>
                  <a:pt x="2335142" y="1254290"/>
                  <a:pt x="2351314" y="1224643"/>
                </a:cubicBezTo>
                <a:cubicBezTo>
                  <a:pt x="2355658" y="1216679"/>
                  <a:pt x="2362200" y="1210129"/>
                  <a:pt x="2367643" y="1202872"/>
                </a:cubicBezTo>
                <a:cubicBezTo>
                  <a:pt x="2371271" y="1188358"/>
                  <a:pt x="2373797" y="1173522"/>
                  <a:pt x="2378528" y="1159329"/>
                </a:cubicBezTo>
                <a:cubicBezTo>
                  <a:pt x="2381094" y="1151631"/>
                  <a:pt x="2386848" y="1145255"/>
                  <a:pt x="2389414" y="1137557"/>
                </a:cubicBezTo>
                <a:cubicBezTo>
                  <a:pt x="2392339" y="1128781"/>
                  <a:pt x="2389725" y="1118040"/>
                  <a:pt x="2394857" y="1110343"/>
                </a:cubicBezTo>
                <a:cubicBezTo>
                  <a:pt x="2401301" y="1100677"/>
                  <a:pt x="2413612" y="1096534"/>
                  <a:pt x="2422071" y="1088572"/>
                </a:cubicBezTo>
                <a:cubicBezTo>
                  <a:pt x="2444492" y="1067470"/>
                  <a:pt x="2463731" y="1042968"/>
                  <a:pt x="2487385" y="1023257"/>
                </a:cubicBezTo>
                <a:cubicBezTo>
                  <a:pt x="2498271" y="1014186"/>
                  <a:pt x="2509452" y="1005457"/>
                  <a:pt x="2520043" y="996043"/>
                </a:cubicBezTo>
                <a:cubicBezTo>
                  <a:pt x="2543083" y="975564"/>
                  <a:pt x="2534283" y="975316"/>
                  <a:pt x="2569028" y="957943"/>
                </a:cubicBezTo>
                <a:cubicBezTo>
                  <a:pt x="2579291" y="952811"/>
                  <a:pt x="2591031" y="951318"/>
                  <a:pt x="2601685" y="947057"/>
                </a:cubicBezTo>
                <a:cubicBezTo>
                  <a:pt x="2609218" y="944044"/>
                  <a:pt x="2616200" y="939800"/>
                  <a:pt x="2623457" y="936172"/>
                </a:cubicBezTo>
                <a:cubicBezTo>
                  <a:pt x="2698450" y="861176"/>
                  <a:pt x="2591609" y="962303"/>
                  <a:pt x="2672443" y="903515"/>
                </a:cubicBezTo>
                <a:cubicBezTo>
                  <a:pt x="2684893" y="894460"/>
                  <a:pt x="2693788" y="881299"/>
                  <a:pt x="2705100" y="870857"/>
                </a:cubicBezTo>
                <a:cubicBezTo>
                  <a:pt x="2717391" y="859511"/>
                  <a:pt x="2731372" y="850028"/>
                  <a:pt x="2743200" y="838200"/>
                </a:cubicBezTo>
                <a:cubicBezTo>
                  <a:pt x="2753220" y="828180"/>
                  <a:pt x="2762288" y="817151"/>
                  <a:pt x="2770414" y="805543"/>
                </a:cubicBezTo>
                <a:cubicBezTo>
                  <a:pt x="2775067" y="798896"/>
                  <a:pt x="2775563" y="789509"/>
                  <a:pt x="2781300" y="783772"/>
                </a:cubicBezTo>
                <a:cubicBezTo>
                  <a:pt x="2787037" y="778035"/>
                  <a:pt x="2795814" y="776515"/>
                  <a:pt x="2803071" y="772886"/>
                </a:cubicBezTo>
                <a:cubicBezTo>
                  <a:pt x="2873205" y="778018"/>
                  <a:pt x="2980914" y="780756"/>
                  <a:pt x="3064328" y="794657"/>
                </a:cubicBezTo>
                <a:cubicBezTo>
                  <a:pt x="3073453" y="796178"/>
                  <a:pt x="3082471" y="798286"/>
                  <a:pt x="3091543" y="800100"/>
                </a:cubicBezTo>
                <a:cubicBezTo>
                  <a:pt x="3127829" y="792843"/>
                  <a:pt x="3166585" y="793358"/>
                  <a:pt x="3200400" y="778329"/>
                </a:cubicBezTo>
                <a:cubicBezTo>
                  <a:pt x="3218024" y="770496"/>
                  <a:pt x="3225377" y="748919"/>
                  <a:pt x="3238500" y="734786"/>
                </a:cubicBezTo>
                <a:cubicBezTo>
                  <a:pt x="3248975" y="723505"/>
                  <a:pt x="3259845" y="712571"/>
                  <a:pt x="3271157" y="702129"/>
                </a:cubicBezTo>
                <a:cubicBezTo>
                  <a:pt x="3324785" y="652626"/>
                  <a:pt x="3300197" y="683809"/>
                  <a:pt x="3358243" y="620486"/>
                </a:cubicBezTo>
                <a:cubicBezTo>
                  <a:pt x="3382578" y="593939"/>
                  <a:pt x="3403535" y="564308"/>
                  <a:pt x="3429000" y="538843"/>
                </a:cubicBezTo>
                <a:cubicBezTo>
                  <a:pt x="3449039" y="518804"/>
                  <a:pt x="3473677" y="503838"/>
                  <a:pt x="3494314" y="484415"/>
                </a:cubicBezTo>
                <a:cubicBezTo>
                  <a:pt x="3545735" y="436018"/>
                  <a:pt x="3497967" y="463537"/>
                  <a:pt x="3543300" y="440872"/>
                </a:cubicBezTo>
                <a:cubicBezTo>
                  <a:pt x="3561163" y="414077"/>
                  <a:pt x="3560804" y="406766"/>
                  <a:pt x="3586843" y="391886"/>
                </a:cubicBezTo>
                <a:cubicBezTo>
                  <a:pt x="3591824" y="389040"/>
                  <a:pt x="3597728" y="388257"/>
                  <a:pt x="3603171" y="386443"/>
                </a:cubicBezTo>
                <a:cubicBezTo>
                  <a:pt x="3690257" y="388257"/>
                  <a:pt x="3777448" y="387226"/>
                  <a:pt x="3864428" y="391886"/>
                </a:cubicBezTo>
                <a:cubicBezTo>
                  <a:pt x="3879368" y="392686"/>
                  <a:pt x="3893300" y="399838"/>
                  <a:pt x="3907971" y="402772"/>
                </a:cubicBezTo>
                <a:cubicBezTo>
                  <a:pt x="3920551" y="405288"/>
                  <a:pt x="3933371" y="406401"/>
                  <a:pt x="3946071" y="408215"/>
                </a:cubicBezTo>
                <a:cubicBezTo>
                  <a:pt x="3987931" y="422166"/>
                  <a:pt x="3953026" y="407828"/>
                  <a:pt x="4016828" y="468086"/>
                </a:cubicBezTo>
                <a:cubicBezTo>
                  <a:pt x="4041472" y="491361"/>
                  <a:pt x="4105474" y="541441"/>
                  <a:pt x="4120243" y="566057"/>
                </a:cubicBezTo>
                <a:cubicBezTo>
                  <a:pt x="4162823" y="637024"/>
                  <a:pt x="4138967" y="604563"/>
                  <a:pt x="4191000" y="664029"/>
                </a:cubicBezTo>
                <a:cubicBezTo>
                  <a:pt x="4194628" y="674915"/>
                  <a:pt x="4195804" y="686956"/>
                  <a:pt x="4201885" y="696686"/>
                </a:cubicBezTo>
                <a:cubicBezTo>
                  <a:pt x="4205352" y="702233"/>
                  <a:pt x="4213188" y="703384"/>
                  <a:pt x="4218214" y="707572"/>
                </a:cubicBezTo>
                <a:cubicBezTo>
                  <a:pt x="4255558" y="738691"/>
                  <a:pt x="4208199" y="713842"/>
                  <a:pt x="4278085" y="751115"/>
                </a:cubicBezTo>
                <a:cubicBezTo>
                  <a:pt x="4290277" y="757617"/>
                  <a:pt x="4303827" y="761264"/>
                  <a:pt x="4316185" y="767443"/>
                </a:cubicBezTo>
                <a:cubicBezTo>
                  <a:pt x="4325647" y="772174"/>
                  <a:pt x="4334328" y="778329"/>
                  <a:pt x="4343400" y="783772"/>
                </a:cubicBezTo>
                <a:cubicBezTo>
                  <a:pt x="4368800" y="758372"/>
                  <a:pt x="4396397" y="734994"/>
                  <a:pt x="4419600" y="707572"/>
                </a:cubicBezTo>
                <a:cubicBezTo>
                  <a:pt x="4456399" y="664082"/>
                  <a:pt x="4479759" y="608575"/>
                  <a:pt x="4523014" y="571500"/>
                </a:cubicBezTo>
                <a:cubicBezTo>
                  <a:pt x="4535714" y="560614"/>
                  <a:pt x="4548857" y="550225"/>
                  <a:pt x="4561114" y="538843"/>
                </a:cubicBezTo>
                <a:cubicBezTo>
                  <a:pt x="4574275" y="526622"/>
                  <a:pt x="4586017" y="512925"/>
                  <a:pt x="4599214" y="500743"/>
                </a:cubicBezTo>
                <a:cubicBezTo>
                  <a:pt x="4609626" y="491132"/>
                  <a:pt x="4621851" y="483549"/>
                  <a:pt x="4631871" y="473529"/>
                </a:cubicBezTo>
                <a:cubicBezTo>
                  <a:pt x="4636497" y="468903"/>
                  <a:pt x="4637314" y="460829"/>
                  <a:pt x="4642757" y="457200"/>
                </a:cubicBezTo>
                <a:cubicBezTo>
                  <a:pt x="4654254" y="449536"/>
                  <a:pt x="4667920" y="445723"/>
                  <a:pt x="4680857" y="440872"/>
                </a:cubicBezTo>
                <a:cubicBezTo>
                  <a:pt x="4696973" y="434829"/>
                  <a:pt x="4713514" y="429986"/>
                  <a:pt x="4729843" y="424543"/>
                </a:cubicBezTo>
                <a:cubicBezTo>
                  <a:pt x="4735286" y="422729"/>
                  <a:pt x="4740526" y="420126"/>
                  <a:pt x="4746171" y="419100"/>
                </a:cubicBezTo>
                <a:lnTo>
                  <a:pt x="4806043" y="408215"/>
                </a:lnTo>
                <a:cubicBezTo>
                  <a:pt x="4909457" y="411843"/>
                  <a:pt x="5016846" y="390474"/>
                  <a:pt x="5116285" y="419100"/>
                </a:cubicBezTo>
                <a:cubicBezTo>
                  <a:pt x="5149822" y="428754"/>
                  <a:pt x="5152136" y="479297"/>
                  <a:pt x="5165271" y="511629"/>
                </a:cubicBezTo>
                <a:cubicBezTo>
                  <a:pt x="5199400" y="595639"/>
                  <a:pt x="5227620" y="681935"/>
                  <a:pt x="5257800" y="767443"/>
                </a:cubicBezTo>
                <a:cubicBezTo>
                  <a:pt x="5271166" y="805314"/>
                  <a:pt x="5280080" y="844829"/>
                  <a:pt x="5295900" y="881743"/>
                </a:cubicBezTo>
                <a:cubicBezTo>
                  <a:pt x="5306786" y="907143"/>
                  <a:pt x="5318294" y="932285"/>
                  <a:pt x="5328557" y="957943"/>
                </a:cubicBezTo>
                <a:cubicBezTo>
                  <a:pt x="5336444" y="977660"/>
                  <a:pt x="5342087" y="998243"/>
                  <a:pt x="5350328" y="1017815"/>
                </a:cubicBezTo>
                <a:cubicBezTo>
                  <a:pt x="5356625" y="1032771"/>
                  <a:pt x="5365238" y="1046652"/>
                  <a:pt x="5372100" y="1061357"/>
                </a:cubicBezTo>
                <a:cubicBezTo>
                  <a:pt x="5377943" y="1073878"/>
                  <a:pt x="5382249" y="1087099"/>
                  <a:pt x="5388428" y="1099457"/>
                </a:cubicBezTo>
                <a:cubicBezTo>
                  <a:pt x="5398594" y="1119790"/>
                  <a:pt x="5409265" y="1139910"/>
                  <a:pt x="5421085" y="1159329"/>
                </a:cubicBezTo>
                <a:cubicBezTo>
                  <a:pt x="5434690" y="1181680"/>
                  <a:pt x="5452487" y="1201464"/>
                  <a:pt x="5464628" y="1224643"/>
                </a:cubicBezTo>
                <a:cubicBezTo>
                  <a:pt x="5472615" y="1239890"/>
                  <a:pt x="5474565" y="1257648"/>
                  <a:pt x="5480957" y="1273629"/>
                </a:cubicBezTo>
                <a:cubicBezTo>
                  <a:pt x="5482855" y="1278375"/>
                  <a:pt x="5499862" y="1314307"/>
                  <a:pt x="5508171" y="1322615"/>
                </a:cubicBezTo>
                <a:cubicBezTo>
                  <a:pt x="5512797" y="1327240"/>
                  <a:pt x="5519057" y="1329872"/>
                  <a:pt x="5524500" y="1333500"/>
                </a:cubicBezTo>
                <a:cubicBezTo>
                  <a:pt x="5528128" y="1340757"/>
                  <a:pt x="5530669" y="1348670"/>
                  <a:pt x="5535385" y="1355272"/>
                </a:cubicBezTo>
                <a:cubicBezTo>
                  <a:pt x="5539859" y="1361536"/>
                  <a:pt x="5547895" y="1364917"/>
                  <a:pt x="5551714" y="1371600"/>
                </a:cubicBezTo>
                <a:cubicBezTo>
                  <a:pt x="5554079" y="1375738"/>
                  <a:pt x="5562271" y="1418942"/>
                  <a:pt x="5562600" y="1420586"/>
                </a:cubicBezTo>
                <a:cubicBezTo>
                  <a:pt x="5564414" y="1469572"/>
                  <a:pt x="5543876" y="1524895"/>
                  <a:pt x="5568043" y="1567543"/>
                </a:cubicBezTo>
                <a:cubicBezTo>
                  <a:pt x="5609787" y="1641209"/>
                  <a:pt x="5683936" y="1691401"/>
                  <a:pt x="5747657" y="1747157"/>
                </a:cubicBezTo>
                <a:cubicBezTo>
                  <a:pt x="5762171" y="1759857"/>
                  <a:pt x="5777179" y="1772015"/>
                  <a:pt x="5791200" y="1785257"/>
                </a:cubicBezTo>
                <a:cubicBezTo>
                  <a:pt x="5806648" y="1799847"/>
                  <a:pt x="5852978" y="1850796"/>
                  <a:pt x="5878285" y="1866900"/>
                </a:cubicBezTo>
                <a:cubicBezTo>
                  <a:pt x="5886528" y="1872145"/>
                  <a:pt x="5896428" y="1874157"/>
                  <a:pt x="5905500" y="1877786"/>
                </a:cubicBezTo>
                <a:cubicBezTo>
                  <a:pt x="5910943" y="1885043"/>
                  <a:pt x="5912757" y="1899557"/>
                  <a:pt x="5921828" y="1899557"/>
                </a:cubicBezTo>
                <a:cubicBezTo>
                  <a:pt x="5941149" y="1899557"/>
                  <a:pt x="5962994" y="1853731"/>
                  <a:pt x="5970814" y="1845129"/>
                </a:cubicBezTo>
                <a:cubicBezTo>
                  <a:pt x="5980346" y="1834644"/>
                  <a:pt x="5993964" y="1828423"/>
                  <a:pt x="6003471" y="1817915"/>
                </a:cubicBezTo>
                <a:cubicBezTo>
                  <a:pt x="6028565" y="1790180"/>
                  <a:pt x="6047780" y="1757277"/>
                  <a:pt x="6074228" y="1730829"/>
                </a:cubicBezTo>
                <a:cubicBezTo>
                  <a:pt x="6088742" y="1716315"/>
                  <a:pt x="6103677" y="1702209"/>
                  <a:pt x="6117771" y="1687286"/>
                </a:cubicBezTo>
                <a:cubicBezTo>
                  <a:pt x="6134531" y="1669540"/>
                  <a:pt x="6149497" y="1650117"/>
                  <a:pt x="6166757" y="1632857"/>
                </a:cubicBezTo>
                <a:cubicBezTo>
                  <a:pt x="6180394" y="1619220"/>
                  <a:pt x="6196663" y="1608394"/>
                  <a:pt x="6210300" y="1594757"/>
                </a:cubicBezTo>
                <a:cubicBezTo>
                  <a:pt x="6218514" y="1586543"/>
                  <a:pt x="6223857" y="1575757"/>
                  <a:pt x="6232071" y="1567543"/>
                </a:cubicBezTo>
                <a:cubicBezTo>
                  <a:pt x="6247042" y="1552572"/>
                  <a:pt x="6274913" y="1535353"/>
                  <a:pt x="6291943" y="1524000"/>
                </a:cubicBezTo>
                <a:cubicBezTo>
                  <a:pt x="6295571" y="1518557"/>
                  <a:pt x="6299026" y="1512995"/>
                  <a:pt x="6302828" y="1507672"/>
                </a:cubicBezTo>
                <a:cubicBezTo>
                  <a:pt x="6308101" y="1500290"/>
                  <a:pt x="6315550" y="1494224"/>
                  <a:pt x="6319157" y="1485900"/>
                </a:cubicBezTo>
                <a:cubicBezTo>
                  <a:pt x="6339252" y="1439527"/>
                  <a:pt x="6354209" y="1391064"/>
                  <a:pt x="6373585" y="1344386"/>
                </a:cubicBezTo>
                <a:cubicBezTo>
                  <a:pt x="6477083" y="1095051"/>
                  <a:pt x="6402078" y="1281763"/>
                  <a:pt x="6471557" y="1132115"/>
                </a:cubicBezTo>
                <a:cubicBezTo>
                  <a:pt x="6506648" y="1056534"/>
                  <a:pt x="6506256" y="1042452"/>
                  <a:pt x="6547757" y="974272"/>
                </a:cubicBezTo>
                <a:cubicBezTo>
                  <a:pt x="6559272" y="955355"/>
                  <a:pt x="6574120" y="938623"/>
                  <a:pt x="6585857" y="919843"/>
                </a:cubicBezTo>
                <a:cubicBezTo>
                  <a:pt x="6592307" y="909522"/>
                  <a:pt x="6594713" y="896793"/>
                  <a:pt x="6602185" y="887186"/>
                </a:cubicBezTo>
                <a:cubicBezTo>
                  <a:pt x="6607754" y="880025"/>
                  <a:pt x="6617130" y="876831"/>
                  <a:pt x="6623957" y="870857"/>
                </a:cubicBezTo>
                <a:cubicBezTo>
                  <a:pt x="6631681" y="864099"/>
                  <a:pt x="6638004" y="855844"/>
                  <a:pt x="6645728" y="849086"/>
                </a:cubicBezTo>
                <a:cubicBezTo>
                  <a:pt x="6656532" y="839633"/>
                  <a:pt x="6671634" y="830001"/>
                  <a:pt x="6683828" y="821872"/>
                </a:cubicBezTo>
                <a:cubicBezTo>
                  <a:pt x="6703785" y="823686"/>
                  <a:pt x="6724921" y="820319"/>
                  <a:pt x="6743700" y="827315"/>
                </a:cubicBezTo>
                <a:cubicBezTo>
                  <a:pt x="6763407" y="834657"/>
                  <a:pt x="6950948" y="910746"/>
                  <a:pt x="7015843" y="957943"/>
                </a:cubicBezTo>
                <a:cubicBezTo>
                  <a:pt x="7125350" y="1037585"/>
                  <a:pt x="7040845" y="992217"/>
                  <a:pt x="7113814" y="1028700"/>
                </a:cubicBezTo>
                <a:cubicBezTo>
                  <a:pt x="7165559" y="1106318"/>
                  <a:pt x="7118208" y="1045839"/>
                  <a:pt x="7233557" y="854529"/>
                </a:cubicBezTo>
                <a:cubicBezTo>
                  <a:pt x="7270200" y="793755"/>
                  <a:pt x="7315117" y="737877"/>
                  <a:pt x="7347857" y="674915"/>
                </a:cubicBezTo>
                <a:cubicBezTo>
                  <a:pt x="7490041" y="401482"/>
                  <a:pt x="7362187" y="627352"/>
                  <a:pt x="7456714" y="489857"/>
                </a:cubicBezTo>
                <a:cubicBezTo>
                  <a:pt x="7524012" y="391969"/>
                  <a:pt x="7437767" y="502653"/>
                  <a:pt x="7500257" y="424543"/>
                </a:cubicBezTo>
                <a:cubicBezTo>
                  <a:pt x="7502071" y="419100"/>
                  <a:pt x="7501643" y="412272"/>
                  <a:pt x="7505700" y="408215"/>
                </a:cubicBezTo>
                <a:cubicBezTo>
                  <a:pt x="7509757" y="404158"/>
                  <a:pt x="7517471" y="406257"/>
                  <a:pt x="7522028" y="402772"/>
                </a:cubicBezTo>
                <a:cubicBezTo>
                  <a:pt x="7548602" y="382450"/>
                  <a:pt x="7574572" y="361112"/>
                  <a:pt x="7598228" y="337457"/>
                </a:cubicBezTo>
                <a:cubicBezTo>
                  <a:pt x="7616371" y="319314"/>
                  <a:pt x="7634985" y="301631"/>
                  <a:pt x="7652657" y="283029"/>
                </a:cubicBezTo>
                <a:cubicBezTo>
                  <a:pt x="7669469" y="265333"/>
                  <a:pt x="7683923" y="245387"/>
                  <a:pt x="7701643" y="228600"/>
                </a:cubicBezTo>
                <a:cubicBezTo>
                  <a:pt x="7718510" y="212621"/>
                  <a:pt x="7740118" y="201948"/>
                  <a:pt x="7756071" y="185057"/>
                </a:cubicBezTo>
                <a:cubicBezTo>
                  <a:pt x="7771277" y="168957"/>
                  <a:pt x="7780093" y="147724"/>
                  <a:pt x="7794171" y="130629"/>
                </a:cubicBezTo>
                <a:cubicBezTo>
                  <a:pt x="7827397" y="90284"/>
                  <a:pt x="7826712" y="99888"/>
                  <a:pt x="7859485" y="70757"/>
                </a:cubicBezTo>
                <a:cubicBezTo>
                  <a:pt x="7867156" y="63939"/>
                  <a:pt x="7874000" y="56243"/>
                  <a:pt x="7881257" y="48986"/>
                </a:cubicBezTo>
                <a:cubicBezTo>
                  <a:pt x="7889422" y="24492"/>
                  <a:pt x="7883071" y="29029"/>
                  <a:pt x="7919357" y="21772"/>
                </a:cubicBezTo>
                <a:cubicBezTo>
                  <a:pt x="8022423" y="1158"/>
                  <a:pt x="7973343" y="7748"/>
                  <a:pt x="8066314" y="0"/>
                </a:cubicBezTo>
                <a:lnTo>
                  <a:pt x="8311243" y="5443"/>
                </a:lnTo>
                <a:cubicBezTo>
                  <a:pt x="8319311" y="6301"/>
                  <a:pt x="8316799" y="21097"/>
                  <a:pt x="8322128" y="27215"/>
                </a:cubicBezTo>
                <a:cubicBezTo>
                  <a:pt x="8365975" y="77557"/>
                  <a:pt x="8422818" y="117560"/>
                  <a:pt x="8458200" y="174172"/>
                </a:cubicBezTo>
                <a:cubicBezTo>
                  <a:pt x="8507460" y="252988"/>
                  <a:pt x="8473756" y="201220"/>
                  <a:pt x="8556171" y="315686"/>
                </a:cubicBezTo>
                <a:cubicBezTo>
                  <a:pt x="8565290" y="328352"/>
                  <a:pt x="8576405" y="339827"/>
                  <a:pt x="8583385" y="353786"/>
                </a:cubicBezTo>
                <a:cubicBezTo>
                  <a:pt x="8588828" y="364672"/>
                  <a:pt x="8591572" y="377397"/>
                  <a:pt x="8599714" y="386443"/>
                </a:cubicBezTo>
                <a:cubicBezTo>
                  <a:pt x="8608466" y="396168"/>
                  <a:pt x="8621905" y="400365"/>
                  <a:pt x="8632371" y="408215"/>
                </a:cubicBezTo>
                <a:cubicBezTo>
                  <a:pt x="8643707" y="416717"/>
                  <a:pt x="8653843" y="426730"/>
                  <a:pt x="8665028" y="435429"/>
                </a:cubicBezTo>
                <a:cubicBezTo>
                  <a:pt x="8670192" y="439445"/>
                  <a:pt x="8676883" y="441543"/>
                  <a:pt x="8681357" y="446315"/>
                </a:cubicBezTo>
                <a:cubicBezTo>
                  <a:pt x="8704237" y="470721"/>
                  <a:pt x="8726350" y="495941"/>
                  <a:pt x="8746671" y="522515"/>
                </a:cubicBezTo>
                <a:cubicBezTo>
                  <a:pt x="8838977" y="643223"/>
                  <a:pt x="8803407" y="604374"/>
                  <a:pt x="8871857" y="718457"/>
                </a:cubicBezTo>
                <a:cubicBezTo>
                  <a:pt x="8892834" y="753418"/>
                  <a:pt x="8917046" y="786414"/>
                  <a:pt x="8937171" y="821872"/>
                </a:cubicBezTo>
                <a:cubicBezTo>
                  <a:pt x="8955193" y="853626"/>
                  <a:pt x="8966148" y="889302"/>
                  <a:pt x="8986157" y="919843"/>
                </a:cubicBezTo>
                <a:cubicBezTo>
                  <a:pt x="9035281" y="994821"/>
                  <a:pt x="9088004" y="1067562"/>
                  <a:pt x="9144000" y="1137557"/>
                </a:cubicBezTo>
                <a:cubicBezTo>
                  <a:pt x="9165771" y="1164771"/>
                  <a:pt x="9189435" y="1190574"/>
                  <a:pt x="9209314" y="1219200"/>
                </a:cubicBezTo>
                <a:cubicBezTo>
                  <a:pt x="9272593" y="1310322"/>
                  <a:pt x="9293220" y="1360153"/>
                  <a:pt x="9345385" y="1458686"/>
                </a:cubicBezTo>
                <a:cubicBezTo>
                  <a:pt x="9356022" y="1478777"/>
                  <a:pt x="9369088" y="1497662"/>
                  <a:pt x="9378043" y="1518557"/>
                </a:cubicBezTo>
                <a:cubicBezTo>
                  <a:pt x="9410610" y="1594550"/>
                  <a:pt x="9383823" y="1526460"/>
                  <a:pt x="9399814" y="1578429"/>
                </a:cubicBezTo>
                <a:cubicBezTo>
                  <a:pt x="9404876" y="1594880"/>
                  <a:pt x="9411614" y="1610810"/>
                  <a:pt x="9416143" y="1627415"/>
                </a:cubicBezTo>
                <a:cubicBezTo>
                  <a:pt x="9422512" y="1650768"/>
                  <a:pt x="9424817" y="1675209"/>
                  <a:pt x="9432471" y="1698172"/>
                </a:cubicBezTo>
                <a:cubicBezTo>
                  <a:pt x="9437603" y="1713567"/>
                  <a:pt x="9446986" y="1727201"/>
                  <a:pt x="9454243" y="1741715"/>
                </a:cubicBezTo>
                <a:cubicBezTo>
                  <a:pt x="9456057" y="1752601"/>
                  <a:pt x="9456195" y="1763903"/>
                  <a:pt x="9459685" y="1774372"/>
                </a:cubicBezTo>
                <a:cubicBezTo>
                  <a:pt x="9461754" y="1780578"/>
                  <a:pt x="9467104" y="1785153"/>
                  <a:pt x="9470571" y="1790700"/>
                </a:cubicBezTo>
                <a:cubicBezTo>
                  <a:pt x="9476178" y="1799671"/>
                  <a:pt x="9481457" y="1808843"/>
                  <a:pt x="9486900" y="1817915"/>
                </a:cubicBezTo>
                <a:cubicBezTo>
                  <a:pt x="9488714" y="1828801"/>
                  <a:pt x="9489949" y="1839799"/>
                  <a:pt x="9492343" y="1850572"/>
                </a:cubicBezTo>
                <a:cubicBezTo>
                  <a:pt x="9493587" y="1856172"/>
                  <a:pt x="9492048" y="1866900"/>
                  <a:pt x="9497785" y="1866900"/>
                </a:cubicBezTo>
                <a:cubicBezTo>
                  <a:pt x="9504326" y="1866900"/>
                  <a:pt x="9506273" y="1856658"/>
                  <a:pt x="9508671" y="1850572"/>
                </a:cubicBezTo>
                <a:cubicBezTo>
                  <a:pt x="9684196" y="1405014"/>
                  <a:pt x="9455300" y="1968328"/>
                  <a:pt x="9622971" y="1524000"/>
                </a:cubicBezTo>
                <a:cubicBezTo>
                  <a:pt x="9719170" y="1269074"/>
                  <a:pt x="9637685" y="1530432"/>
                  <a:pt x="9726385" y="1268186"/>
                </a:cubicBezTo>
                <a:cubicBezTo>
                  <a:pt x="9753226" y="1188830"/>
                  <a:pt x="9769007" y="1105448"/>
                  <a:pt x="9802585" y="1028700"/>
                </a:cubicBezTo>
                <a:cubicBezTo>
                  <a:pt x="9815285" y="999672"/>
                  <a:pt x="9829311" y="971188"/>
                  <a:pt x="9840685" y="941615"/>
                </a:cubicBezTo>
                <a:cubicBezTo>
                  <a:pt x="9847485" y="923936"/>
                  <a:pt x="9851024" y="905156"/>
                  <a:pt x="9857014" y="887186"/>
                </a:cubicBezTo>
                <a:cubicBezTo>
                  <a:pt x="9861916" y="872480"/>
                  <a:pt x="9867900" y="858157"/>
                  <a:pt x="9873343" y="843643"/>
                </a:cubicBezTo>
                <a:cubicBezTo>
                  <a:pt x="9884495" y="732108"/>
                  <a:pt x="9868490" y="807648"/>
                  <a:pt x="9971314" y="647700"/>
                </a:cubicBezTo>
                <a:cubicBezTo>
                  <a:pt x="9989825" y="618905"/>
                  <a:pt x="10000158" y="583357"/>
                  <a:pt x="10025743" y="560615"/>
                </a:cubicBezTo>
                <a:cubicBezTo>
                  <a:pt x="10058400" y="531586"/>
                  <a:pt x="10087359" y="497766"/>
                  <a:pt x="10123714" y="473529"/>
                </a:cubicBezTo>
                <a:cubicBezTo>
                  <a:pt x="10129157" y="469900"/>
                  <a:pt x="10135120" y="466951"/>
                  <a:pt x="10140043" y="462643"/>
                </a:cubicBezTo>
                <a:cubicBezTo>
                  <a:pt x="10149698" y="454195"/>
                  <a:pt x="10156994" y="443126"/>
                  <a:pt x="10167257" y="435429"/>
                </a:cubicBezTo>
                <a:cubicBezTo>
                  <a:pt x="10171847" y="431987"/>
                  <a:pt x="10177861" y="430368"/>
                  <a:pt x="10183585" y="429986"/>
                </a:cubicBezTo>
                <a:cubicBezTo>
                  <a:pt x="10205308" y="428538"/>
                  <a:pt x="10227128" y="429986"/>
                  <a:pt x="10248900" y="429986"/>
                </a:cubicBez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C4EC0D32-8311-BA7A-C210-D3821F7FD827}"/>
              </a:ext>
            </a:extLst>
          </p:cNvPr>
          <p:cNvSpPr/>
          <p:nvPr/>
        </p:nvSpPr>
        <p:spPr>
          <a:xfrm>
            <a:off x="963386" y="3009900"/>
            <a:ext cx="10276114" cy="2231571"/>
          </a:xfrm>
          <a:custGeom>
            <a:avLst/>
            <a:gdLst>
              <a:gd name="csX0" fmla="*/ 0 w 10276114"/>
              <a:gd name="csY0" fmla="*/ 1877786 h 2231571"/>
              <a:gd name="csX1" fmla="*/ 114300 w 10276114"/>
              <a:gd name="csY1" fmla="*/ 1894114 h 2231571"/>
              <a:gd name="csX2" fmla="*/ 174171 w 10276114"/>
              <a:gd name="csY2" fmla="*/ 1905000 h 2231571"/>
              <a:gd name="csX3" fmla="*/ 381000 w 10276114"/>
              <a:gd name="csY3" fmla="*/ 1899557 h 2231571"/>
              <a:gd name="csX4" fmla="*/ 402771 w 10276114"/>
              <a:gd name="csY4" fmla="*/ 1888671 h 2231571"/>
              <a:gd name="csX5" fmla="*/ 854528 w 10276114"/>
              <a:gd name="csY5" fmla="*/ 1861457 h 2231571"/>
              <a:gd name="csX6" fmla="*/ 898071 w 10276114"/>
              <a:gd name="csY6" fmla="*/ 1834243 h 2231571"/>
              <a:gd name="csX7" fmla="*/ 996043 w 10276114"/>
              <a:gd name="csY7" fmla="*/ 1747157 h 2231571"/>
              <a:gd name="csX8" fmla="*/ 1066800 w 10276114"/>
              <a:gd name="csY8" fmla="*/ 1660071 h 2231571"/>
              <a:gd name="csX9" fmla="*/ 1099457 w 10276114"/>
              <a:gd name="csY9" fmla="*/ 1611086 h 2231571"/>
              <a:gd name="csX10" fmla="*/ 1132114 w 10276114"/>
              <a:gd name="csY10" fmla="*/ 1567543 h 2231571"/>
              <a:gd name="csX11" fmla="*/ 1148443 w 10276114"/>
              <a:gd name="csY11" fmla="*/ 1540329 h 2231571"/>
              <a:gd name="csX12" fmla="*/ 1159328 w 10276114"/>
              <a:gd name="csY12" fmla="*/ 1513114 h 2231571"/>
              <a:gd name="csX13" fmla="*/ 1181100 w 10276114"/>
              <a:gd name="csY13" fmla="*/ 1507671 h 2231571"/>
              <a:gd name="csX14" fmla="*/ 1240971 w 10276114"/>
              <a:gd name="csY14" fmla="*/ 1458686 h 2231571"/>
              <a:gd name="csX15" fmla="*/ 1311728 w 10276114"/>
              <a:gd name="csY15" fmla="*/ 1382486 h 2231571"/>
              <a:gd name="csX16" fmla="*/ 1366157 w 10276114"/>
              <a:gd name="csY16" fmla="*/ 1333500 h 2231571"/>
              <a:gd name="csX17" fmla="*/ 1387928 w 10276114"/>
              <a:gd name="csY17" fmla="*/ 1306286 h 2231571"/>
              <a:gd name="csX18" fmla="*/ 1502228 w 10276114"/>
              <a:gd name="csY18" fmla="*/ 1191986 h 2231571"/>
              <a:gd name="csX19" fmla="*/ 1562100 w 10276114"/>
              <a:gd name="csY19" fmla="*/ 1143000 h 2231571"/>
              <a:gd name="csX20" fmla="*/ 1621971 w 10276114"/>
              <a:gd name="csY20" fmla="*/ 1088571 h 2231571"/>
              <a:gd name="csX21" fmla="*/ 1785257 w 10276114"/>
              <a:gd name="csY21" fmla="*/ 1328057 h 2231571"/>
              <a:gd name="csX22" fmla="*/ 1834243 w 10276114"/>
              <a:gd name="csY22" fmla="*/ 1387929 h 2231571"/>
              <a:gd name="csX23" fmla="*/ 1883228 w 10276114"/>
              <a:gd name="csY23" fmla="*/ 1453243 h 2231571"/>
              <a:gd name="csX24" fmla="*/ 1899557 w 10276114"/>
              <a:gd name="csY24" fmla="*/ 1480457 h 2231571"/>
              <a:gd name="csX25" fmla="*/ 1921328 w 10276114"/>
              <a:gd name="csY25" fmla="*/ 1507671 h 2231571"/>
              <a:gd name="csX26" fmla="*/ 1932214 w 10276114"/>
              <a:gd name="csY26" fmla="*/ 1524000 h 2231571"/>
              <a:gd name="csX27" fmla="*/ 1948543 w 10276114"/>
              <a:gd name="csY27" fmla="*/ 1529443 h 2231571"/>
              <a:gd name="csX28" fmla="*/ 2062843 w 10276114"/>
              <a:gd name="csY28" fmla="*/ 1774371 h 2231571"/>
              <a:gd name="csX29" fmla="*/ 2095500 w 10276114"/>
              <a:gd name="csY29" fmla="*/ 1845129 h 2231571"/>
              <a:gd name="csX30" fmla="*/ 2133600 w 10276114"/>
              <a:gd name="csY30" fmla="*/ 1921329 h 2231571"/>
              <a:gd name="csX31" fmla="*/ 2149928 w 10276114"/>
              <a:gd name="csY31" fmla="*/ 1970314 h 2231571"/>
              <a:gd name="csX32" fmla="*/ 2160814 w 10276114"/>
              <a:gd name="csY32" fmla="*/ 2008414 h 2231571"/>
              <a:gd name="csX33" fmla="*/ 2242457 w 10276114"/>
              <a:gd name="csY33" fmla="*/ 2100943 h 2231571"/>
              <a:gd name="csX34" fmla="*/ 2275114 w 10276114"/>
              <a:gd name="csY34" fmla="*/ 2128157 h 2231571"/>
              <a:gd name="csX35" fmla="*/ 2307771 w 10276114"/>
              <a:gd name="csY35" fmla="*/ 2139043 h 2231571"/>
              <a:gd name="csX36" fmla="*/ 2324100 w 10276114"/>
              <a:gd name="csY36" fmla="*/ 2155371 h 2231571"/>
              <a:gd name="csX37" fmla="*/ 2334985 w 10276114"/>
              <a:gd name="csY37" fmla="*/ 2171700 h 2231571"/>
              <a:gd name="csX38" fmla="*/ 2351314 w 10276114"/>
              <a:gd name="csY38" fmla="*/ 2177143 h 2231571"/>
              <a:gd name="csX39" fmla="*/ 2411185 w 10276114"/>
              <a:gd name="csY39" fmla="*/ 2231571 h 2231571"/>
              <a:gd name="csX40" fmla="*/ 2509157 w 10276114"/>
              <a:gd name="csY40" fmla="*/ 2139043 h 2231571"/>
              <a:gd name="csX41" fmla="*/ 2579914 w 10276114"/>
              <a:gd name="csY41" fmla="*/ 2062843 h 2231571"/>
              <a:gd name="csX42" fmla="*/ 2683328 w 10276114"/>
              <a:gd name="csY42" fmla="*/ 1992086 h 2231571"/>
              <a:gd name="csX43" fmla="*/ 2726871 w 10276114"/>
              <a:gd name="csY43" fmla="*/ 1953986 h 2231571"/>
              <a:gd name="csX44" fmla="*/ 2764971 w 10276114"/>
              <a:gd name="csY44" fmla="*/ 1915886 h 2231571"/>
              <a:gd name="csX45" fmla="*/ 2775857 w 10276114"/>
              <a:gd name="csY45" fmla="*/ 1899557 h 2231571"/>
              <a:gd name="csX46" fmla="*/ 2813957 w 10276114"/>
              <a:gd name="csY46" fmla="*/ 1877786 h 2231571"/>
              <a:gd name="csX47" fmla="*/ 2917371 w 10276114"/>
              <a:gd name="csY47" fmla="*/ 1845129 h 2231571"/>
              <a:gd name="csX48" fmla="*/ 3113314 w 10276114"/>
              <a:gd name="csY48" fmla="*/ 1861457 h 2231571"/>
              <a:gd name="csX49" fmla="*/ 3145971 w 10276114"/>
              <a:gd name="csY49" fmla="*/ 1866900 h 2231571"/>
              <a:gd name="csX50" fmla="*/ 3205843 w 10276114"/>
              <a:gd name="csY50" fmla="*/ 1872343 h 2231571"/>
              <a:gd name="csX51" fmla="*/ 3287485 w 10276114"/>
              <a:gd name="csY51" fmla="*/ 1758043 h 2231571"/>
              <a:gd name="csX52" fmla="*/ 3369128 w 10276114"/>
              <a:gd name="csY52" fmla="*/ 1616529 h 2231571"/>
              <a:gd name="csX53" fmla="*/ 3439885 w 10276114"/>
              <a:gd name="csY53" fmla="*/ 1534886 h 2231571"/>
              <a:gd name="csX54" fmla="*/ 3483428 w 10276114"/>
              <a:gd name="csY54" fmla="*/ 1496786 h 2231571"/>
              <a:gd name="csX55" fmla="*/ 3532414 w 10276114"/>
              <a:gd name="csY55" fmla="*/ 1453243 h 2231571"/>
              <a:gd name="csX56" fmla="*/ 3575957 w 10276114"/>
              <a:gd name="csY56" fmla="*/ 1317171 h 2231571"/>
              <a:gd name="csX57" fmla="*/ 3603171 w 10276114"/>
              <a:gd name="csY57" fmla="*/ 1230086 h 2231571"/>
              <a:gd name="csX58" fmla="*/ 3652157 w 10276114"/>
              <a:gd name="csY58" fmla="*/ 1050471 h 2231571"/>
              <a:gd name="csX59" fmla="*/ 3695700 w 10276114"/>
              <a:gd name="csY59" fmla="*/ 952500 h 2231571"/>
              <a:gd name="csX60" fmla="*/ 3717471 w 10276114"/>
              <a:gd name="csY60" fmla="*/ 876300 h 2231571"/>
              <a:gd name="csX61" fmla="*/ 3777343 w 10276114"/>
              <a:gd name="csY61" fmla="*/ 653143 h 2231571"/>
              <a:gd name="csX62" fmla="*/ 3799114 w 10276114"/>
              <a:gd name="csY62" fmla="*/ 598714 h 2231571"/>
              <a:gd name="csX63" fmla="*/ 3831771 w 10276114"/>
              <a:gd name="csY63" fmla="*/ 506186 h 2231571"/>
              <a:gd name="csX64" fmla="*/ 3858985 w 10276114"/>
              <a:gd name="csY64" fmla="*/ 440871 h 2231571"/>
              <a:gd name="csX65" fmla="*/ 3880757 w 10276114"/>
              <a:gd name="csY65" fmla="*/ 413657 h 2231571"/>
              <a:gd name="csX66" fmla="*/ 3897085 w 10276114"/>
              <a:gd name="csY66" fmla="*/ 381000 h 2231571"/>
              <a:gd name="csX67" fmla="*/ 3935185 w 10276114"/>
              <a:gd name="csY67" fmla="*/ 364671 h 2231571"/>
              <a:gd name="csX68" fmla="*/ 4044043 w 10276114"/>
              <a:gd name="csY68" fmla="*/ 370114 h 2231571"/>
              <a:gd name="csX69" fmla="*/ 4082143 w 10276114"/>
              <a:gd name="csY69" fmla="*/ 375557 h 2231571"/>
              <a:gd name="csX70" fmla="*/ 4359728 w 10276114"/>
              <a:gd name="csY70" fmla="*/ 386443 h 2231571"/>
              <a:gd name="csX71" fmla="*/ 4397828 w 10276114"/>
              <a:gd name="csY71" fmla="*/ 451757 h 2231571"/>
              <a:gd name="csX72" fmla="*/ 4435928 w 10276114"/>
              <a:gd name="csY72" fmla="*/ 484414 h 2231571"/>
              <a:gd name="csX73" fmla="*/ 4495800 w 10276114"/>
              <a:gd name="csY73" fmla="*/ 555171 h 2231571"/>
              <a:gd name="csX74" fmla="*/ 4523014 w 10276114"/>
              <a:gd name="csY74" fmla="*/ 587829 h 2231571"/>
              <a:gd name="csX75" fmla="*/ 4539343 w 10276114"/>
              <a:gd name="csY75" fmla="*/ 609600 h 2231571"/>
              <a:gd name="csX76" fmla="*/ 4550228 w 10276114"/>
              <a:gd name="csY76" fmla="*/ 631371 h 2231571"/>
              <a:gd name="csX77" fmla="*/ 4572000 w 10276114"/>
              <a:gd name="csY77" fmla="*/ 647700 h 2231571"/>
              <a:gd name="csX78" fmla="*/ 4593771 w 10276114"/>
              <a:gd name="csY78" fmla="*/ 669471 h 2231571"/>
              <a:gd name="csX79" fmla="*/ 4664528 w 10276114"/>
              <a:gd name="csY79" fmla="*/ 696686 h 2231571"/>
              <a:gd name="csX80" fmla="*/ 4686300 w 10276114"/>
              <a:gd name="csY80" fmla="*/ 718457 h 2231571"/>
              <a:gd name="csX81" fmla="*/ 4708071 w 10276114"/>
              <a:gd name="csY81" fmla="*/ 723900 h 2231571"/>
              <a:gd name="csX82" fmla="*/ 4740728 w 10276114"/>
              <a:gd name="csY82" fmla="*/ 762000 h 2231571"/>
              <a:gd name="csX83" fmla="*/ 4773385 w 10276114"/>
              <a:gd name="csY83" fmla="*/ 772886 h 2231571"/>
              <a:gd name="csX84" fmla="*/ 4795157 w 10276114"/>
              <a:gd name="csY84" fmla="*/ 783771 h 2231571"/>
              <a:gd name="csX85" fmla="*/ 4876800 w 10276114"/>
              <a:gd name="csY85" fmla="*/ 685800 h 2231571"/>
              <a:gd name="csX86" fmla="*/ 4904014 w 10276114"/>
              <a:gd name="csY86" fmla="*/ 647700 h 2231571"/>
              <a:gd name="csX87" fmla="*/ 4936671 w 10276114"/>
              <a:gd name="csY87" fmla="*/ 615043 h 2231571"/>
              <a:gd name="csX88" fmla="*/ 4969328 w 10276114"/>
              <a:gd name="csY88" fmla="*/ 566057 h 2231571"/>
              <a:gd name="csX89" fmla="*/ 5001985 w 10276114"/>
              <a:gd name="csY89" fmla="*/ 522514 h 2231571"/>
              <a:gd name="csX90" fmla="*/ 5061857 w 10276114"/>
              <a:gd name="csY90" fmla="*/ 424543 h 2231571"/>
              <a:gd name="csX91" fmla="*/ 5089071 w 10276114"/>
              <a:gd name="csY91" fmla="*/ 408214 h 2231571"/>
              <a:gd name="csX92" fmla="*/ 5127171 w 10276114"/>
              <a:gd name="csY92" fmla="*/ 386443 h 2231571"/>
              <a:gd name="csX93" fmla="*/ 5138057 w 10276114"/>
              <a:gd name="csY93" fmla="*/ 381000 h 2231571"/>
              <a:gd name="csX94" fmla="*/ 5214257 w 10276114"/>
              <a:gd name="csY94" fmla="*/ 647700 h 2231571"/>
              <a:gd name="csX95" fmla="*/ 5285014 w 10276114"/>
              <a:gd name="csY95" fmla="*/ 832757 h 2231571"/>
              <a:gd name="csX96" fmla="*/ 5361214 w 10276114"/>
              <a:gd name="csY96" fmla="*/ 1045029 h 2231571"/>
              <a:gd name="csX97" fmla="*/ 5399314 w 10276114"/>
              <a:gd name="csY97" fmla="*/ 1143000 h 2231571"/>
              <a:gd name="csX98" fmla="*/ 5410200 w 10276114"/>
              <a:gd name="csY98" fmla="*/ 1170214 h 2231571"/>
              <a:gd name="csX99" fmla="*/ 5437414 w 10276114"/>
              <a:gd name="csY99" fmla="*/ 1208314 h 2231571"/>
              <a:gd name="csX100" fmla="*/ 5464628 w 10276114"/>
              <a:gd name="csY100" fmla="*/ 1257300 h 2231571"/>
              <a:gd name="csX101" fmla="*/ 5502728 w 10276114"/>
              <a:gd name="csY101" fmla="*/ 1311729 h 2231571"/>
              <a:gd name="csX102" fmla="*/ 5535385 w 10276114"/>
              <a:gd name="csY102" fmla="*/ 1393371 h 2231571"/>
              <a:gd name="csX103" fmla="*/ 5562600 w 10276114"/>
              <a:gd name="csY103" fmla="*/ 1453243 h 2231571"/>
              <a:gd name="csX104" fmla="*/ 5568043 w 10276114"/>
              <a:gd name="csY104" fmla="*/ 1475014 h 2231571"/>
              <a:gd name="csX105" fmla="*/ 5959928 w 10276114"/>
              <a:gd name="csY105" fmla="*/ 1469571 h 2231571"/>
              <a:gd name="csX106" fmla="*/ 6308271 w 10276114"/>
              <a:gd name="csY106" fmla="*/ 1475014 h 2231571"/>
              <a:gd name="csX107" fmla="*/ 6357257 w 10276114"/>
              <a:gd name="csY107" fmla="*/ 1442357 h 2231571"/>
              <a:gd name="csX108" fmla="*/ 6471557 w 10276114"/>
              <a:gd name="csY108" fmla="*/ 1333500 h 2231571"/>
              <a:gd name="csX109" fmla="*/ 6525985 w 10276114"/>
              <a:gd name="csY109" fmla="*/ 1279071 h 2231571"/>
              <a:gd name="csX110" fmla="*/ 6574971 w 10276114"/>
              <a:gd name="csY110" fmla="*/ 1235529 h 2231571"/>
              <a:gd name="csX111" fmla="*/ 6623957 w 10276114"/>
              <a:gd name="csY111" fmla="*/ 1186543 h 2231571"/>
              <a:gd name="csX112" fmla="*/ 6640285 w 10276114"/>
              <a:gd name="csY112" fmla="*/ 1164771 h 2231571"/>
              <a:gd name="csX113" fmla="*/ 6711043 w 10276114"/>
              <a:gd name="csY113" fmla="*/ 1094014 h 2231571"/>
              <a:gd name="csX114" fmla="*/ 6798128 w 10276114"/>
              <a:gd name="csY114" fmla="*/ 1088571 h 2231571"/>
              <a:gd name="csX115" fmla="*/ 6841671 w 10276114"/>
              <a:gd name="csY115" fmla="*/ 1083129 h 2231571"/>
              <a:gd name="csX116" fmla="*/ 7004957 w 10276114"/>
              <a:gd name="csY116" fmla="*/ 1077686 h 2231571"/>
              <a:gd name="csX117" fmla="*/ 7021285 w 10276114"/>
              <a:gd name="csY117" fmla="*/ 1088571 h 2231571"/>
              <a:gd name="csX118" fmla="*/ 7086600 w 10276114"/>
              <a:gd name="csY118" fmla="*/ 1094014 h 2231571"/>
              <a:gd name="csX119" fmla="*/ 7184571 w 10276114"/>
              <a:gd name="csY119" fmla="*/ 974271 h 2231571"/>
              <a:gd name="csX120" fmla="*/ 7217228 w 10276114"/>
              <a:gd name="csY120" fmla="*/ 914400 h 2231571"/>
              <a:gd name="csX121" fmla="*/ 7293428 w 10276114"/>
              <a:gd name="csY121" fmla="*/ 762000 h 2231571"/>
              <a:gd name="csX122" fmla="*/ 7385957 w 10276114"/>
              <a:gd name="csY122" fmla="*/ 527957 h 2231571"/>
              <a:gd name="csX123" fmla="*/ 7434943 w 10276114"/>
              <a:gd name="csY123" fmla="*/ 462643 h 2231571"/>
              <a:gd name="csX124" fmla="*/ 7451271 w 10276114"/>
              <a:gd name="csY124" fmla="*/ 429986 h 2231571"/>
              <a:gd name="csX125" fmla="*/ 7483928 w 10276114"/>
              <a:gd name="csY125" fmla="*/ 402771 h 2231571"/>
              <a:gd name="csX126" fmla="*/ 7500257 w 10276114"/>
              <a:gd name="csY126" fmla="*/ 381000 h 2231571"/>
              <a:gd name="csX127" fmla="*/ 7516585 w 10276114"/>
              <a:gd name="csY127" fmla="*/ 375557 h 2231571"/>
              <a:gd name="csX128" fmla="*/ 7571014 w 10276114"/>
              <a:gd name="csY128" fmla="*/ 370114 h 2231571"/>
              <a:gd name="csX129" fmla="*/ 7766957 w 10276114"/>
              <a:gd name="csY129" fmla="*/ 375557 h 2231571"/>
              <a:gd name="csX130" fmla="*/ 7962900 w 10276114"/>
              <a:gd name="csY130" fmla="*/ 310243 h 2231571"/>
              <a:gd name="csX131" fmla="*/ 8039100 w 10276114"/>
              <a:gd name="csY131" fmla="*/ 234043 h 2231571"/>
              <a:gd name="csX132" fmla="*/ 8088085 w 10276114"/>
              <a:gd name="csY132" fmla="*/ 195943 h 2231571"/>
              <a:gd name="csX133" fmla="*/ 8131628 w 10276114"/>
              <a:gd name="csY133" fmla="*/ 146957 h 2231571"/>
              <a:gd name="csX134" fmla="*/ 8186057 w 10276114"/>
              <a:gd name="csY134" fmla="*/ 92529 h 2231571"/>
              <a:gd name="csX135" fmla="*/ 8224157 w 10276114"/>
              <a:gd name="csY135" fmla="*/ 59871 h 2231571"/>
              <a:gd name="csX136" fmla="*/ 8240485 w 10276114"/>
              <a:gd name="csY136" fmla="*/ 38100 h 2231571"/>
              <a:gd name="csX137" fmla="*/ 8284028 w 10276114"/>
              <a:gd name="csY137" fmla="*/ 0 h 2231571"/>
              <a:gd name="csX138" fmla="*/ 8338457 w 10276114"/>
              <a:gd name="csY138" fmla="*/ 119743 h 2231571"/>
              <a:gd name="csX139" fmla="*/ 8371114 w 10276114"/>
              <a:gd name="csY139" fmla="*/ 217714 h 2231571"/>
              <a:gd name="csX140" fmla="*/ 8550728 w 10276114"/>
              <a:gd name="csY140" fmla="*/ 647700 h 2231571"/>
              <a:gd name="csX141" fmla="*/ 8572500 w 10276114"/>
              <a:gd name="csY141" fmla="*/ 723900 h 2231571"/>
              <a:gd name="csX142" fmla="*/ 8626928 w 10276114"/>
              <a:gd name="csY142" fmla="*/ 887186 h 2231571"/>
              <a:gd name="csX143" fmla="*/ 8654143 w 10276114"/>
              <a:gd name="csY143" fmla="*/ 996043 h 2231571"/>
              <a:gd name="csX144" fmla="*/ 8665028 w 10276114"/>
              <a:gd name="csY144" fmla="*/ 1055914 h 2231571"/>
              <a:gd name="csX145" fmla="*/ 8675914 w 10276114"/>
              <a:gd name="csY145" fmla="*/ 1083129 h 2231571"/>
              <a:gd name="csX146" fmla="*/ 8681357 w 10276114"/>
              <a:gd name="csY146" fmla="*/ 1121229 h 2231571"/>
              <a:gd name="csX147" fmla="*/ 8686800 w 10276114"/>
              <a:gd name="csY147" fmla="*/ 1143000 h 2231571"/>
              <a:gd name="csX148" fmla="*/ 8811985 w 10276114"/>
              <a:gd name="csY148" fmla="*/ 903514 h 2231571"/>
              <a:gd name="csX149" fmla="*/ 8899071 w 10276114"/>
              <a:gd name="csY149" fmla="*/ 691243 h 2231571"/>
              <a:gd name="csX150" fmla="*/ 8964385 w 10276114"/>
              <a:gd name="csY150" fmla="*/ 500743 h 2231571"/>
              <a:gd name="csX151" fmla="*/ 8980714 w 10276114"/>
              <a:gd name="csY151" fmla="*/ 446314 h 2231571"/>
              <a:gd name="csX152" fmla="*/ 8991600 w 10276114"/>
              <a:gd name="csY152" fmla="*/ 413657 h 2231571"/>
              <a:gd name="csX153" fmla="*/ 9013371 w 10276114"/>
              <a:gd name="csY153" fmla="*/ 386443 h 2231571"/>
              <a:gd name="csX154" fmla="*/ 9024257 w 10276114"/>
              <a:gd name="csY154" fmla="*/ 364671 h 2231571"/>
              <a:gd name="csX155" fmla="*/ 9051471 w 10276114"/>
              <a:gd name="csY155" fmla="*/ 359229 h 2231571"/>
              <a:gd name="csX156" fmla="*/ 9263743 w 10276114"/>
              <a:gd name="csY156" fmla="*/ 370114 h 2231571"/>
              <a:gd name="csX157" fmla="*/ 9476014 w 10276114"/>
              <a:gd name="csY157" fmla="*/ 381000 h 2231571"/>
              <a:gd name="csX158" fmla="*/ 9568543 w 10276114"/>
              <a:gd name="csY158" fmla="*/ 288471 h 2231571"/>
              <a:gd name="csX159" fmla="*/ 9677400 w 10276114"/>
              <a:gd name="csY159" fmla="*/ 168729 h 2231571"/>
              <a:gd name="csX160" fmla="*/ 9726385 w 10276114"/>
              <a:gd name="csY160" fmla="*/ 130629 h 2231571"/>
              <a:gd name="csX161" fmla="*/ 9764485 w 10276114"/>
              <a:gd name="csY161" fmla="*/ 97971 h 2231571"/>
              <a:gd name="csX162" fmla="*/ 9786257 w 10276114"/>
              <a:gd name="csY162" fmla="*/ 76200 h 2231571"/>
              <a:gd name="csX163" fmla="*/ 9829800 w 10276114"/>
              <a:gd name="csY163" fmla="*/ 54429 h 2231571"/>
              <a:gd name="csX164" fmla="*/ 9857014 w 10276114"/>
              <a:gd name="csY164" fmla="*/ 27214 h 2231571"/>
              <a:gd name="csX165" fmla="*/ 9965871 w 10276114"/>
              <a:gd name="csY165" fmla="*/ 10886 h 2231571"/>
              <a:gd name="csX166" fmla="*/ 10276114 w 10276114"/>
              <a:gd name="csY166" fmla="*/ 16329 h 223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</a:cxnLst>
            <a:rect l="l" t="t" r="r" b="b"/>
            <a:pathLst>
              <a:path w="10276114" h="2231571">
                <a:moveTo>
                  <a:pt x="0" y="1877786"/>
                </a:moveTo>
                <a:lnTo>
                  <a:pt x="114300" y="1894114"/>
                </a:lnTo>
                <a:cubicBezTo>
                  <a:pt x="166792" y="1901354"/>
                  <a:pt x="142689" y="1894505"/>
                  <a:pt x="174171" y="1905000"/>
                </a:cubicBezTo>
                <a:cubicBezTo>
                  <a:pt x="243114" y="1903186"/>
                  <a:pt x="312208" y="1904471"/>
                  <a:pt x="381000" y="1899557"/>
                </a:cubicBezTo>
                <a:cubicBezTo>
                  <a:pt x="389093" y="1898979"/>
                  <a:pt x="394683" y="1889322"/>
                  <a:pt x="402771" y="1888671"/>
                </a:cubicBezTo>
                <a:cubicBezTo>
                  <a:pt x="553144" y="1876572"/>
                  <a:pt x="703942" y="1870528"/>
                  <a:pt x="854528" y="1861457"/>
                </a:cubicBezTo>
                <a:cubicBezTo>
                  <a:pt x="869042" y="1852386"/>
                  <a:pt x="884756" y="1844998"/>
                  <a:pt x="898071" y="1834243"/>
                </a:cubicBezTo>
                <a:cubicBezTo>
                  <a:pt x="932062" y="1806789"/>
                  <a:pt x="967270" y="1780040"/>
                  <a:pt x="996043" y="1747157"/>
                </a:cubicBezTo>
                <a:cubicBezTo>
                  <a:pt x="1031783" y="1706311"/>
                  <a:pt x="1036031" y="1703661"/>
                  <a:pt x="1066800" y="1660071"/>
                </a:cubicBezTo>
                <a:cubicBezTo>
                  <a:pt x="1078117" y="1644039"/>
                  <a:pt x="1088140" y="1627118"/>
                  <a:pt x="1099457" y="1611086"/>
                </a:cubicBezTo>
                <a:cubicBezTo>
                  <a:pt x="1109920" y="1596264"/>
                  <a:pt x="1121787" y="1582460"/>
                  <a:pt x="1132114" y="1567543"/>
                </a:cubicBezTo>
                <a:cubicBezTo>
                  <a:pt x="1138136" y="1558845"/>
                  <a:pt x="1143712" y="1549791"/>
                  <a:pt x="1148443" y="1540329"/>
                </a:cubicBezTo>
                <a:cubicBezTo>
                  <a:pt x="1152812" y="1531590"/>
                  <a:pt x="1152419" y="1520023"/>
                  <a:pt x="1159328" y="1513114"/>
                </a:cubicBezTo>
                <a:cubicBezTo>
                  <a:pt x="1164618" y="1507824"/>
                  <a:pt x="1173843" y="1509485"/>
                  <a:pt x="1181100" y="1507671"/>
                </a:cubicBezTo>
                <a:cubicBezTo>
                  <a:pt x="1207311" y="1490197"/>
                  <a:pt x="1210679" y="1488978"/>
                  <a:pt x="1240971" y="1458686"/>
                </a:cubicBezTo>
                <a:cubicBezTo>
                  <a:pt x="1265481" y="1434176"/>
                  <a:pt x="1287218" y="1406996"/>
                  <a:pt x="1311728" y="1382486"/>
                </a:cubicBezTo>
                <a:cubicBezTo>
                  <a:pt x="1328988" y="1365226"/>
                  <a:pt x="1348897" y="1350760"/>
                  <a:pt x="1366157" y="1333500"/>
                </a:cubicBezTo>
                <a:cubicBezTo>
                  <a:pt x="1374371" y="1325286"/>
                  <a:pt x="1379876" y="1314660"/>
                  <a:pt x="1387928" y="1306286"/>
                </a:cubicBezTo>
                <a:cubicBezTo>
                  <a:pt x="1425274" y="1267446"/>
                  <a:pt x="1460526" y="1226106"/>
                  <a:pt x="1502228" y="1191986"/>
                </a:cubicBezTo>
                <a:cubicBezTo>
                  <a:pt x="1522185" y="1175657"/>
                  <a:pt x="1542827" y="1160131"/>
                  <a:pt x="1562100" y="1143000"/>
                </a:cubicBezTo>
                <a:cubicBezTo>
                  <a:pt x="1642236" y="1071768"/>
                  <a:pt x="1567840" y="1129171"/>
                  <a:pt x="1621971" y="1088571"/>
                </a:cubicBezTo>
                <a:cubicBezTo>
                  <a:pt x="1671861" y="1152067"/>
                  <a:pt x="1763857" y="1263858"/>
                  <a:pt x="1785257" y="1328057"/>
                </a:cubicBezTo>
                <a:cubicBezTo>
                  <a:pt x="1801079" y="1375520"/>
                  <a:pt x="1786806" y="1354044"/>
                  <a:pt x="1834243" y="1387929"/>
                </a:cubicBezTo>
                <a:cubicBezTo>
                  <a:pt x="1909857" y="1501352"/>
                  <a:pt x="1797834" y="1335828"/>
                  <a:pt x="1883228" y="1453243"/>
                </a:cubicBezTo>
                <a:cubicBezTo>
                  <a:pt x="1889450" y="1461799"/>
                  <a:pt x="1893490" y="1471790"/>
                  <a:pt x="1899557" y="1480457"/>
                </a:cubicBezTo>
                <a:cubicBezTo>
                  <a:pt x="1906219" y="1489974"/>
                  <a:pt x="1914358" y="1498377"/>
                  <a:pt x="1921328" y="1507671"/>
                </a:cubicBezTo>
                <a:cubicBezTo>
                  <a:pt x="1925253" y="1512904"/>
                  <a:pt x="1927106" y="1519913"/>
                  <a:pt x="1932214" y="1524000"/>
                </a:cubicBezTo>
                <a:cubicBezTo>
                  <a:pt x="1936694" y="1527584"/>
                  <a:pt x="1943100" y="1527629"/>
                  <a:pt x="1948543" y="1529443"/>
                </a:cubicBezTo>
                <a:cubicBezTo>
                  <a:pt x="2017128" y="1666612"/>
                  <a:pt x="1968683" y="1567218"/>
                  <a:pt x="2062843" y="1774371"/>
                </a:cubicBezTo>
                <a:cubicBezTo>
                  <a:pt x="2073592" y="1798019"/>
                  <a:pt x="2084231" y="1821724"/>
                  <a:pt x="2095500" y="1845129"/>
                </a:cubicBezTo>
                <a:cubicBezTo>
                  <a:pt x="2107819" y="1870716"/>
                  <a:pt x="2124620" y="1894388"/>
                  <a:pt x="2133600" y="1921329"/>
                </a:cubicBezTo>
                <a:cubicBezTo>
                  <a:pt x="2139043" y="1937657"/>
                  <a:pt x="2144794" y="1953886"/>
                  <a:pt x="2149928" y="1970314"/>
                </a:cubicBezTo>
                <a:cubicBezTo>
                  <a:pt x="2153868" y="1982921"/>
                  <a:pt x="2155279" y="1996421"/>
                  <a:pt x="2160814" y="2008414"/>
                </a:cubicBezTo>
                <a:cubicBezTo>
                  <a:pt x="2175523" y="2040283"/>
                  <a:pt x="2222344" y="2084182"/>
                  <a:pt x="2242457" y="2100943"/>
                </a:cubicBezTo>
                <a:cubicBezTo>
                  <a:pt x="2253343" y="2110014"/>
                  <a:pt x="2262874" y="2121017"/>
                  <a:pt x="2275114" y="2128157"/>
                </a:cubicBezTo>
                <a:cubicBezTo>
                  <a:pt x="2285025" y="2133939"/>
                  <a:pt x="2296885" y="2135414"/>
                  <a:pt x="2307771" y="2139043"/>
                </a:cubicBezTo>
                <a:cubicBezTo>
                  <a:pt x="2313214" y="2144486"/>
                  <a:pt x="2319172" y="2149458"/>
                  <a:pt x="2324100" y="2155371"/>
                </a:cubicBezTo>
                <a:cubicBezTo>
                  <a:pt x="2328288" y="2160396"/>
                  <a:pt x="2329877" y="2167613"/>
                  <a:pt x="2334985" y="2171700"/>
                </a:cubicBezTo>
                <a:cubicBezTo>
                  <a:pt x="2339465" y="2175284"/>
                  <a:pt x="2345871" y="2175329"/>
                  <a:pt x="2351314" y="2177143"/>
                </a:cubicBezTo>
                <a:cubicBezTo>
                  <a:pt x="2399482" y="2225311"/>
                  <a:pt x="2377778" y="2209300"/>
                  <a:pt x="2411185" y="2231571"/>
                </a:cubicBezTo>
                <a:cubicBezTo>
                  <a:pt x="2443842" y="2200728"/>
                  <a:pt x="2477394" y="2170806"/>
                  <a:pt x="2509157" y="2139043"/>
                </a:cubicBezTo>
                <a:cubicBezTo>
                  <a:pt x="2533667" y="2114533"/>
                  <a:pt x="2553422" y="2085195"/>
                  <a:pt x="2579914" y="2062843"/>
                </a:cubicBezTo>
                <a:cubicBezTo>
                  <a:pt x="2611837" y="2035908"/>
                  <a:pt x="2658267" y="2025500"/>
                  <a:pt x="2683328" y="1992086"/>
                </a:cubicBezTo>
                <a:cubicBezTo>
                  <a:pt x="2706004" y="1961851"/>
                  <a:pt x="2691878" y="1974981"/>
                  <a:pt x="2726871" y="1953986"/>
                </a:cubicBezTo>
                <a:cubicBezTo>
                  <a:pt x="2748385" y="1910957"/>
                  <a:pt x="2723110" y="1951766"/>
                  <a:pt x="2764971" y="1915886"/>
                </a:cubicBezTo>
                <a:cubicBezTo>
                  <a:pt x="2769938" y="1911629"/>
                  <a:pt x="2770693" y="1903573"/>
                  <a:pt x="2775857" y="1899557"/>
                </a:cubicBezTo>
                <a:cubicBezTo>
                  <a:pt x="2787403" y="1890577"/>
                  <a:pt x="2800702" y="1883972"/>
                  <a:pt x="2813957" y="1877786"/>
                </a:cubicBezTo>
                <a:cubicBezTo>
                  <a:pt x="2847137" y="1862302"/>
                  <a:pt x="2882220" y="1854715"/>
                  <a:pt x="2917371" y="1845129"/>
                </a:cubicBezTo>
                <a:lnTo>
                  <a:pt x="3113314" y="1861457"/>
                </a:lnTo>
                <a:cubicBezTo>
                  <a:pt x="3124300" y="1862503"/>
                  <a:pt x="3135011" y="1865611"/>
                  <a:pt x="3145971" y="1866900"/>
                </a:cubicBezTo>
                <a:cubicBezTo>
                  <a:pt x="3165873" y="1869242"/>
                  <a:pt x="3185886" y="1870529"/>
                  <a:pt x="3205843" y="1872343"/>
                </a:cubicBezTo>
                <a:cubicBezTo>
                  <a:pt x="3233057" y="1834243"/>
                  <a:pt x="3262294" y="1797510"/>
                  <a:pt x="3287485" y="1758043"/>
                </a:cubicBezTo>
                <a:cubicBezTo>
                  <a:pt x="3316786" y="1712138"/>
                  <a:pt x="3333461" y="1657683"/>
                  <a:pt x="3369128" y="1616529"/>
                </a:cubicBezTo>
                <a:cubicBezTo>
                  <a:pt x="3392714" y="1589315"/>
                  <a:pt x="3412783" y="1558600"/>
                  <a:pt x="3439885" y="1534886"/>
                </a:cubicBezTo>
                <a:cubicBezTo>
                  <a:pt x="3454399" y="1522186"/>
                  <a:pt x="3468263" y="1508701"/>
                  <a:pt x="3483428" y="1496786"/>
                </a:cubicBezTo>
                <a:cubicBezTo>
                  <a:pt x="3532373" y="1458329"/>
                  <a:pt x="3502175" y="1493560"/>
                  <a:pt x="3532414" y="1453243"/>
                </a:cubicBezTo>
                <a:cubicBezTo>
                  <a:pt x="3546928" y="1407886"/>
                  <a:pt x="3561563" y="1362567"/>
                  <a:pt x="3575957" y="1317171"/>
                </a:cubicBezTo>
                <a:cubicBezTo>
                  <a:pt x="3585149" y="1288181"/>
                  <a:pt x="3595795" y="1259591"/>
                  <a:pt x="3603171" y="1230086"/>
                </a:cubicBezTo>
                <a:cubicBezTo>
                  <a:pt x="3614778" y="1183658"/>
                  <a:pt x="3635799" y="1094511"/>
                  <a:pt x="3652157" y="1050471"/>
                </a:cubicBezTo>
                <a:cubicBezTo>
                  <a:pt x="3664600" y="1016970"/>
                  <a:pt x="3683152" y="985962"/>
                  <a:pt x="3695700" y="952500"/>
                </a:cubicBezTo>
                <a:cubicBezTo>
                  <a:pt x="3704975" y="927766"/>
                  <a:pt x="3710924" y="901892"/>
                  <a:pt x="3717471" y="876300"/>
                </a:cubicBezTo>
                <a:cubicBezTo>
                  <a:pt x="3749950" y="749337"/>
                  <a:pt x="3743121" y="747253"/>
                  <a:pt x="3777343" y="653143"/>
                </a:cubicBezTo>
                <a:cubicBezTo>
                  <a:pt x="3784021" y="634779"/>
                  <a:pt x="3792935" y="617252"/>
                  <a:pt x="3799114" y="598714"/>
                </a:cubicBezTo>
                <a:cubicBezTo>
                  <a:pt x="3840076" y="475826"/>
                  <a:pt x="3773179" y="642903"/>
                  <a:pt x="3831771" y="506186"/>
                </a:cubicBezTo>
                <a:cubicBezTo>
                  <a:pt x="3841062" y="484507"/>
                  <a:pt x="3844251" y="459288"/>
                  <a:pt x="3858985" y="440871"/>
                </a:cubicBezTo>
                <a:cubicBezTo>
                  <a:pt x="3866242" y="431800"/>
                  <a:pt x="3874520" y="423458"/>
                  <a:pt x="3880757" y="413657"/>
                </a:cubicBezTo>
                <a:cubicBezTo>
                  <a:pt x="3887291" y="403389"/>
                  <a:pt x="3889071" y="390159"/>
                  <a:pt x="3897085" y="381000"/>
                </a:cubicBezTo>
                <a:cubicBezTo>
                  <a:pt x="3902623" y="374670"/>
                  <a:pt x="3926266" y="367644"/>
                  <a:pt x="3935185" y="364671"/>
                </a:cubicBezTo>
                <a:cubicBezTo>
                  <a:pt x="3971471" y="366485"/>
                  <a:pt x="4007811" y="367430"/>
                  <a:pt x="4044043" y="370114"/>
                </a:cubicBezTo>
                <a:cubicBezTo>
                  <a:pt x="4056837" y="371062"/>
                  <a:pt x="4069342" y="374704"/>
                  <a:pt x="4082143" y="375557"/>
                </a:cubicBezTo>
                <a:cubicBezTo>
                  <a:pt x="4126283" y="378500"/>
                  <a:pt x="4326026" y="385239"/>
                  <a:pt x="4359728" y="386443"/>
                </a:cubicBezTo>
                <a:cubicBezTo>
                  <a:pt x="4369412" y="415494"/>
                  <a:pt x="4368709" y="418159"/>
                  <a:pt x="4397828" y="451757"/>
                </a:cubicBezTo>
                <a:cubicBezTo>
                  <a:pt x="4408783" y="464397"/>
                  <a:pt x="4424424" y="472271"/>
                  <a:pt x="4435928" y="484414"/>
                </a:cubicBezTo>
                <a:cubicBezTo>
                  <a:pt x="4457177" y="506843"/>
                  <a:pt x="4475899" y="531538"/>
                  <a:pt x="4495800" y="555171"/>
                </a:cubicBezTo>
                <a:cubicBezTo>
                  <a:pt x="4504928" y="566010"/>
                  <a:pt x="4514512" y="576493"/>
                  <a:pt x="4523014" y="587829"/>
                </a:cubicBezTo>
                <a:cubicBezTo>
                  <a:pt x="4528457" y="595086"/>
                  <a:pt x="4534535" y="601907"/>
                  <a:pt x="4539343" y="609600"/>
                </a:cubicBezTo>
                <a:cubicBezTo>
                  <a:pt x="4543643" y="616480"/>
                  <a:pt x="4544948" y="625211"/>
                  <a:pt x="4550228" y="631371"/>
                </a:cubicBezTo>
                <a:cubicBezTo>
                  <a:pt x="4556132" y="638259"/>
                  <a:pt x="4565173" y="641726"/>
                  <a:pt x="4572000" y="647700"/>
                </a:cubicBezTo>
                <a:cubicBezTo>
                  <a:pt x="4579724" y="654458"/>
                  <a:pt x="4585113" y="663961"/>
                  <a:pt x="4593771" y="669471"/>
                </a:cubicBezTo>
                <a:cubicBezTo>
                  <a:pt x="4609060" y="679201"/>
                  <a:pt x="4646464" y="690665"/>
                  <a:pt x="4664528" y="696686"/>
                </a:cubicBezTo>
                <a:cubicBezTo>
                  <a:pt x="4671785" y="703943"/>
                  <a:pt x="4677597" y="713018"/>
                  <a:pt x="4686300" y="718457"/>
                </a:cubicBezTo>
                <a:cubicBezTo>
                  <a:pt x="4692643" y="722422"/>
                  <a:pt x="4702230" y="719227"/>
                  <a:pt x="4708071" y="723900"/>
                </a:cubicBezTo>
                <a:cubicBezTo>
                  <a:pt x="4721132" y="734349"/>
                  <a:pt x="4727347" y="751964"/>
                  <a:pt x="4740728" y="762000"/>
                </a:cubicBezTo>
                <a:cubicBezTo>
                  <a:pt x="4749908" y="768885"/>
                  <a:pt x="4762731" y="768625"/>
                  <a:pt x="4773385" y="772886"/>
                </a:cubicBezTo>
                <a:cubicBezTo>
                  <a:pt x="4780918" y="775899"/>
                  <a:pt x="4787900" y="780143"/>
                  <a:pt x="4795157" y="783771"/>
                </a:cubicBezTo>
                <a:cubicBezTo>
                  <a:pt x="4822371" y="751114"/>
                  <a:pt x="4850244" y="718995"/>
                  <a:pt x="4876800" y="685800"/>
                </a:cubicBezTo>
                <a:cubicBezTo>
                  <a:pt x="4886550" y="673613"/>
                  <a:pt x="4893933" y="659614"/>
                  <a:pt x="4904014" y="647700"/>
                </a:cubicBezTo>
                <a:cubicBezTo>
                  <a:pt x="4913958" y="635948"/>
                  <a:pt x="4927054" y="627064"/>
                  <a:pt x="4936671" y="615043"/>
                </a:cubicBezTo>
                <a:cubicBezTo>
                  <a:pt x="4948930" y="599719"/>
                  <a:pt x="4958011" y="582090"/>
                  <a:pt x="4969328" y="566057"/>
                </a:cubicBezTo>
                <a:cubicBezTo>
                  <a:pt x="4979791" y="551235"/>
                  <a:pt x="4992129" y="537746"/>
                  <a:pt x="5001985" y="522514"/>
                </a:cubicBezTo>
                <a:cubicBezTo>
                  <a:pt x="5009644" y="510678"/>
                  <a:pt x="5049398" y="432019"/>
                  <a:pt x="5061857" y="424543"/>
                </a:cubicBezTo>
                <a:cubicBezTo>
                  <a:pt x="5070928" y="419100"/>
                  <a:pt x="5080608" y="414561"/>
                  <a:pt x="5089071" y="408214"/>
                </a:cubicBezTo>
                <a:cubicBezTo>
                  <a:pt x="5121497" y="383895"/>
                  <a:pt x="5087430" y="396379"/>
                  <a:pt x="5127171" y="386443"/>
                </a:cubicBezTo>
                <a:cubicBezTo>
                  <a:pt x="5133369" y="361650"/>
                  <a:pt x="5130736" y="355622"/>
                  <a:pt x="5138057" y="381000"/>
                </a:cubicBezTo>
                <a:cubicBezTo>
                  <a:pt x="5163683" y="469835"/>
                  <a:pt x="5189032" y="558750"/>
                  <a:pt x="5214257" y="647700"/>
                </a:cubicBezTo>
                <a:cubicBezTo>
                  <a:pt x="5282601" y="888702"/>
                  <a:pt x="5195247" y="608339"/>
                  <a:pt x="5285014" y="832757"/>
                </a:cubicBezTo>
                <a:cubicBezTo>
                  <a:pt x="5312934" y="902558"/>
                  <a:pt x="5339611" y="973022"/>
                  <a:pt x="5361214" y="1045029"/>
                </a:cubicBezTo>
                <a:cubicBezTo>
                  <a:pt x="5387248" y="1131807"/>
                  <a:pt x="5364753" y="1068117"/>
                  <a:pt x="5399314" y="1143000"/>
                </a:cubicBezTo>
                <a:cubicBezTo>
                  <a:pt x="5403408" y="1151871"/>
                  <a:pt x="5405277" y="1161775"/>
                  <a:pt x="5410200" y="1170214"/>
                </a:cubicBezTo>
                <a:cubicBezTo>
                  <a:pt x="5418064" y="1183695"/>
                  <a:pt x="5429142" y="1195079"/>
                  <a:pt x="5437414" y="1208314"/>
                </a:cubicBezTo>
                <a:cubicBezTo>
                  <a:pt x="5447314" y="1224154"/>
                  <a:pt x="5454527" y="1241587"/>
                  <a:pt x="5464628" y="1257300"/>
                </a:cubicBezTo>
                <a:cubicBezTo>
                  <a:pt x="5570988" y="1422747"/>
                  <a:pt x="5409412" y="1156193"/>
                  <a:pt x="5502728" y="1311729"/>
                </a:cubicBezTo>
                <a:cubicBezTo>
                  <a:pt x="5532093" y="1429184"/>
                  <a:pt x="5491593" y="1283891"/>
                  <a:pt x="5535385" y="1393371"/>
                </a:cubicBezTo>
                <a:cubicBezTo>
                  <a:pt x="5560890" y="1457134"/>
                  <a:pt x="5529131" y="1419774"/>
                  <a:pt x="5562600" y="1453243"/>
                </a:cubicBezTo>
                <a:cubicBezTo>
                  <a:pt x="5564414" y="1460500"/>
                  <a:pt x="5560569" y="1474707"/>
                  <a:pt x="5568043" y="1475014"/>
                </a:cubicBezTo>
                <a:cubicBezTo>
                  <a:pt x="5698574" y="1480378"/>
                  <a:pt x="5829287" y="1469571"/>
                  <a:pt x="5959928" y="1469571"/>
                </a:cubicBezTo>
                <a:cubicBezTo>
                  <a:pt x="6076057" y="1469571"/>
                  <a:pt x="6192157" y="1473200"/>
                  <a:pt x="6308271" y="1475014"/>
                </a:cubicBezTo>
                <a:cubicBezTo>
                  <a:pt x="6324600" y="1464128"/>
                  <a:pt x="6342427" y="1455210"/>
                  <a:pt x="6357257" y="1442357"/>
                </a:cubicBezTo>
                <a:cubicBezTo>
                  <a:pt x="6397017" y="1407898"/>
                  <a:pt x="6433748" y="1370089"/>
                  <a:pt x="6471557" y="1333500"/>
                </a:cubicBezTo>
                <a:cubicBezTo>
                  <a:pt x="6489995" y="1315657"/>
                  <a:pt x="6506808" y="1296117"/>
                  <a:pt x="6525985" y="1279071"/>
                </a:cubicBezTo>
                <a:cubicBezTo>
                  <a:pt x="6542314" y="1264557"/>
                  <a:pt x="6560105" y="1251538"/>
                  <a:pt x="6574971" y="1235529"/>
                </a:cubicBezTo>
                <a:cubicBezTo>
                  <a:pt x="6627131" y="1179357"/>
                  <a:pt x="6565698" y="1221498"/>
                  <a:pt x="6623957" y="1186543"/>
                </a:cubicBezTo>
                <a:cubicBezTo>
                  <a:pt x="6629400" y="1179286"/>
                  <a:pt x="6634618" y="1171855"/>
                  <a:pt x="6640285" y="1164771"/>
                </a:cubicBezTo>
                <a:cubicBezTo>
                  <a:pt x="6647706" y="1155495"/>
                  <a:pt x="6680904" y="1098535"/>
                  <a:pt x="6711043" y="1094014"/>
                </a:cubicBezTo>
                <a:cubicBezTo>
                  <a:pt x="6739806" y="1089699"/>
                  <a:pt x="6769143" y="1090986"/>
                  <a:pt x="6798128" y="1088571"/>
                </a:cubicBezTo>
                <a:cubicBezTo>
                  <a:pt x="6812705" y="1087356"/>
                  <a:pt x="6827157" y="1084943"/>
                  <a:pt x="6841671" y="1083129"/>
                </a:cubicBezTo>
                <a:cubicBezTo>
                  <a:pt x="6912088" y="1063009"/>
                  <a:pt x="6891382" y="1064582"/>
                  <a:pt x="7004957" y="1077686"/>
                </a:cubicBezTo>
                <a:cubicBezTo>
                  <a:pt x="7011455" y="1078436"/>
                  <a:pt x="7014871" y="1087288"/>
                  <a:pt x="7021285" y="1088571"/>
                </a:cubicBezTo>
                <a:cubicBezTo>
                  <a:pt x="7042708" y="1092855"/>
                  <a:pt x="7064828" y="1092200"/>
                  <a:pt x="7086600" y="1094014"/>
                </a:cubicBezTo>
                <a:cubicBezTo>
                  <a:pt x="7165846" y="1120430"/>
                  <a:pt x="7112407" y="1114590"/>
                  <a:pt x="7184571" y="974271"/>
                </a:cubicBezTo>
                <a:cubicBezTo>
                  <a:pt x="7194968" y="954055"/>
                  <a:pt x="7206855" y="934628"/>
                  <a:pt x="7217228" y="914400"/>
                </a:cubicBezTo>
                <a:cubicBezTo>
                  <a:pt x="7243145" y="863862"/>
                  <a:pt x="7274018" y="815377"/>
                  <a:pt x="7293428" y="762000"/>
                </a:cubicBezTo>
                <a:cubicBezTo>
                  <a:pt x="7302508" y="737030"/>
                  <a:pt x="7367702" y="550776"/>
                  <a:pt x="7385957" y="527957"/>
                </a:cubicBezTo>
                <a:cubicBezTo>
                  <a:pt x="7402305" y="507522"/>
                  <a:pt x="7421360" y="484716"/>
                  <a:pt x="7434943" y="462643"/>
                </a:cubicBezTo>
                <a:cubicBezTo>
                  <a:pt x="7441322" y="452278"/>
                  <a:pt x="7444520" y="440112"/>
                  <a:pt x="7451271" y="429986"/>
                </a:cubicBezTo>
                <a:cubicBezTo>
                  <a:pt x="7469102" y="403239"/>
                  <a:pt x="7463850" y="422849"/>
                  <a:pt x="7483928" y="402771"/>
                </a:cubicBezTo>
                <a:cubicBezTo>
                  <a:pt x="7490342" y="396357"/>
                  <a:pt x="7493288" y="386807"/>
                  <a:pt x="7500257" y="381000"/>
                </a:cubicBezTo>
                <a:cubicBezTo>
                  <a:pt x="7504664" y="377327"/>
                  <a:pt x="7510915" y="376429"/>
                  <a:pt x="7516585" y="375557"/>
                </a:cubicBezTo>
                <a:cubicBezTo>
                  <a:pt x="7534606" y="372784"/>
                  <a:pt x="7552871" y="371928"/>
                  <a:pt x="7571014" y="370114"/>
                </a:cubicBezTo>
                <a:cubicBezTo>
                  <a:pt x="7636328" y="371928"/>
                  <a:pt x="7702367" y="385425"/>
                  <a:pt x="7766957" y="375557"/>
                </a:cubicBezTo>
                <a:cubicBezTo>
                  <a:pt x="7835015" y="365159"/>
                  <a:pt x="7899694" y="337536"/>
                  <a:pt x="7962900" y="310243"/>
                </a:cubicBezTo>
                <a:cubicBezTo>
                  <a:pt x="7993681" y="296951"/>
                  <a:pt x="8015878" y="255717"/>
                  <a:pt x="8039100" y="234043"/>
                </a:cubicBezTo>
                <a:cubicBezTo>
                  <a:pt x="8054222" y="219929"/>
                  <a:pt x="8073022" y="210120"/>
                  <a:pt x="8088085" y="195943"/>
                </a:cubicBezTo>
                <a:cubicBezTo>
                  <a:pt x="8103994" y="180970"/>
                  <a:pt x="8116603" y="162817"/>
                  <a:pt x="8131628" y="146957"/>
                </a:cubicBezTo>
                <a:cubicBezTo>
                  <a:pt x="8149274" y="128331"/>
                  <a:pt x="8167373" y="110114"/>
                  <a:pt x="8186057" y="92529"/>
                </a:cubicBezTo>
                <a:cubicBezTo>
                  <a:pt x="8198238" y="81065"/>
                  <a:pt x="8212329" y="71699"/>
                  <a:pt x="8224157" y="59871"/>
                </a:cubicBezTo>
                <a:cubicBezTo>
                  <a:pt x="8230571" y="53457"/>
                  <a:pt x="8234512" y="44927"/>
                  <a:pt x="8240485" y="38100"/>
                </a:cubicBezTo>
                <a:cubicBezTo>
                  <a:pt x="8258419" y="17605"/>
                  <a:pt x="8263109" y="15690"/>
                  <a:pt x="8284028" y="0"/>
                </a:cubicBezTo>
                <a:cubicBezTo>
                  <a:pt x="8302171" y="39914"/>
                  <a:pt x="8322174" y="79035"/>
                  <a:pt x="8338457" y="119743"/>
                </a:cubicBezTo>
                <a:cubicBezTo>
                  <a:pt x="8351242" y="151704"/>
                  <a:pt x="8357635" y="186039"/>
                  <a:pt x="8371114" y="217714"/>
                </a:cubicBezTo>
                <a:cubicBezTo>
                  <a:pt x="8461735" y="430673"/>
                  <a:pt x="8472684" y="374554"/>
                  <a:pt x="8550728" y="647700"/>
                </a:cubicBezTo>
                <a:cubicBezTo>
                  <a:pt x="8557985" y="673100"/>
                  <a:pt x="8564146" y="698839"/>
                  <a:pt x="8572500" y="723900"/>
                </a:cubicBezTo>
                <a:cubicBezTo>
                  <a:pt x="8596766" y="796697"/>
                  <a:pt x="8611095" y="792194"/>
                  <a:pt x="8626928" y="887186"/>
                </a:cubicBezTo>
                <a:cubicBezTo>
                  <a:pt x="8640362" y="967790"/>
                  <a:pt x="8630064" y="931834"/>
                  <a:pt x="8654143" y="996043"/>
                </a:cubicBezTo>
                <a:cubicBezTo>
                  <a:pt x="8656976" y="1015880"/>
                  <a:pt x="8658611" y="1036664"/>
                  <a:pt x="8665028" y="1055914"/>
                </a:cubicBezTo>
                <a:cubicBezTo>
                  <a:pt x="8668118" y="1065183"/>
                  <a:pt x="8672285" y="1074057"/>
                  <a:pt x="8675914" y="1083129"/>
                </a:cubicBezTo>
                <a:cubicBezTo>
                  <a:pt x="8677728" y="1095829"/>
                  <a:pt x="8679062" y="1108607"/>
                  <a:pt x="8681357" y="1121229"/>
                </a:cubicBezTo>
                <a:cubicBezTo>
                  <a:pt x="8682695" y="1128589"/>
                  <a:pt x="8681768" y="1148535"/>
                  <a:pt x="8686800" y="1143000"/>
                </a:cubicBezTo>
                <a:cubicBezTo>
                  <a:pt x="8718725" y="1107881"/>
                  <a:pt x="8808728" y="912064"/>
                  <a:pt x="8811985" y="903514"/>
                </a:cubicBezTo>
                <a:cubicBezTo>
                  <a:pt x="8930592" y="592172"/>
                  <a:pt x="8784325" y="969912"/>
                  <a:pt x="8899071" y="691243"/>
                </a:cubicBezTo>
                <a:cubicBezTo>
                  <a:pt x="8925853" y="626202"/>
                  <a:pt x="8944043" y="568550"/>
                  <a:pt x="8964385" y="500743"/>
                </a:cubicBezTo>
                <a:cubicBezTo>
                  <a:pt x="8969828" y="482600"/>
                  <a:pt x="8975064" y="464394"/>
                  <a:pt x="8980714" y="446314"/>
                </a:cubicBezTo>
                <a:cubicBezTo>
                  <a:pt x="8984137" y="435362"/>
                  <a:pt x="8986105" y="423730"/>
                  <a:pt x="8991600" y="413657"/>
                </a:cubicBezTo>
                <a:cubicBezTo>
                  <a:pt x="8997163" y="403459"/>
                  <a:pt x="9006927" y="396109"/>
                  <a:pt x="9013371" y="386443"/>
                </a:cubicBezTo>
                <a:cubicBezTo>
                  <a:pt x="9017872" y="379692"/>
                  <a:pt x="9017654" y="369387"/>
                  <a:pt x="9024257" y="364671"/>
                </a:cubicBezTo>
                <a:cubicBezTo>
                  <a:pt x="9031785" y="359294"/>
                  <a:pt x="9042400" y="361043"/>
                  <a:pt x="9051471" y="359229"/>
                </a:cubicBezTo>
                <a:lnTo>
                  <a:pt x="9263743" y="370114"/>
                </a:lnTo>
                <a:lnTo>
                  <a:pt x="9476014" y="381000"/>
                </a:lnTo>
                <a:cubicBezTo>
                  <a:pt x="9506857" y="350157"/>
                  <a:pt x="9540368" y="321769"/>
                  <a:pt x="9568543" y="288471"/>
                </a:cubicBezTo>
                <a:cubicBezTo>
                  <a:pt x="9607389" y="242562"/>
                  <a:pt x="9633430" y="207814"/>
                  <a:pt x="9677400" y="168729"/>
                </a:cubicBezTo>
                <a:cubicBezTo>
                  <a:pt x="9692861" y="154986"/>
                  <a:pt x="9710331" y="143674"/>
                  <a:pt x="9726385" y="130629"/>
                </a:cubicBezTo>
                <a:cubicBezTo>
                  <a:pt x="9739367" y="120081"/>
                  <a:pt x="9752108" y="109223"/>
                  <a:pt x="9764485" y="97971"/>
                </a:cubicBezTo>
                <a:cubicBezTo>
                  <a:pt x="9772079" y="91067"/>
                  <a:pt x="9777717" y="81893"/>
                  <a:pt x="9786257" y="76200"/>
                </a:cubicBezTo>
                <a:cubicBezTo>
                  <a:pt x="9799759" y="67199"/>
                  <a:pt x="9815286" y="61686"/>
                  <a:pt x="9829800" y="54429"/>
                </a:cubicBezTo>
                <a:cubicBezTo>
                  <a:pt x="9838871" y="45357"/>
                  <a:pt x="9846887" y="35090"/>
                  <a:pt x="9857014" y="27214"/>
                </a:cubicBezTo>
                <a:cubicBezTo>
                  <a:pt x="9886240" y="4482"/>
                  <a:pt x="9937220" y="12677"/>
                  <a:pt x="9965871" y="10886"/>
                </a:cubicBezTo>
                <a:lnTo>
                  <a:pt x="10276114" y="16329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51A8BE0-F74A-F44B-D4B7-79F6596A1A1A}"/>
              </a:ext>
            </a:extLst>
          </p:cNvPr>
          <p:cNvSpPr txBox="1"/>
          <p:nvPr/>
        </p:nvSpPr>
        <p:spPr>
          <a:xfrm>
            <a:off x="591459" y="13719"/>
            <a:ext cx="5737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6 zeichnen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A1F7FDE-E3F2-EFE0-9281-DFF487540059}"/>
              </a:ext>
            </a:extLst>
          </p:cNvPr>
          <p:cNvSpPr txBox="1"/>
          <p:nvPr/>
        </p:nvSpPr>
        <p:spPr>
          <a:xfrm>
            <a:off x="8584153" y="-5019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Arbeitsblatt 2-mal erstellen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0-26. Woche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27-52. Woche</a:t>
            </a:r>
          </a:p>
        </p:txBody>
      </p:sp>
    </p:spTree>
    <p:extLst>
      <p:ext uri="{BB962C8B-B14F-4D97-AF65-F5344CB8AC3E}">
        <p14:creationId xmlns:p14="http://schemas.microsoft.com/office/powerpoint/2010/main" val="25349323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772D7D-D908-1486-347C-6159D2034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694"/>
            <a:ext cx="12192000" cy="63133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EC8AC9-F161-EA16-6CAD-A0C12035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Bis zur nächsten Kurseinheit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D2752A2-9ECE-E13D-D475-B62DE27BC805}"/>
              </a:ext>
            </a:extLst>
          </p:cNvPr>
          <p:cNvSpPr txBox="1"/>
          <p:nvPr/>
        </p:nvSpPr>
        <p:spPr>
          <a:xfrm>
            <a:off x="1409700" y="6852903"/>
            <a:ext cx="4503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den Sensor am Oberarm wegstempeln</a:t>
            </a:r>
          </a:p>
        </p:txBody>
      </p:sp>
    </p:spTree>
    <p:extLst>
      <p:ext uri="{BB962C8B-B14F-4D97-AF65-F5344CB8AC3E}">
        <p14:creationId xmlns:p14="http://schemas.microsoft.com/office/powerpoint/2010/main" val="162823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C5499-6BEB-EC3E-0896-F54E26CD1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MOVE-Check: Was meinen Sie?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A86B48-7E2C-D78B-14E2-580EE2447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293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Fruchtsäfte haben viele Vitamine, sind kalorienarm und gut zum Abnehmen – stimmt das?</a:t>
            </a:r>
          </a:p>
        </p:txBody>
      </p:sp>
      <p:pic>
        <p:nvPicPr>
          <p:cNvPr id="5" name="Grafik 4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54741FBD-AD03-9C50-7B4E-9BBF172321F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921A273-3018-3AC3-195A-891DC4C95C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15" t="24712" r="32394" b="41027"/>
          <a:stretch>
            <a:fillRect/>
          </a:stretch>
        </p:blipFill>
        <p:spPr>
          <a:xfrm>
            <a:off x="7404099" y="1523999"/>
            <a:ext cx="2940051" cy="370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60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2854B-6D3F-C733-1BAE-2523892AC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MOVE-Check: Aktueller Stand der Forschung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528E5D0-FA51-6EE6-3538-D296F5B1E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1357" cy="4584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Fruchtsäfte haben viele Vitamine, sind kalorienarm und gut zum Abnehmen – stimmt das?</a:t>
            </a:r>
          </a:p>
          <a:p>
            <a:r>
              <a:rPr lang="de-DE" sz="2400" dirty="0"/>
              <a:t>Nein, denn viele Fruchtsäfte haben oft sehr viel Zucker und viele Kalorien (z.B. 200ml Orangensaft: ca. 90 kcal). Außerdem haben Sie weniger Ballaststoffe als frisches Obst und sättigen daher nicht so gut. Zum Abnehmen ist Obst besser geeignet. </a:t>
            </a:r>
          </a:p>
        </p:txBody>
      </p:sp>
      <p:pic>
        <p:nvPicPr>
          <p:cNvPr id="4" name="Grafik 3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557594D9-B2CD-74B8-7245-5B14EAC743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54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DC855D4-03C9-209B-6920-00064B5A60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r="6117"/>
          <a:stretch>
            <a:fillRect/>
          </a:stretch>
        </p:blipFill>
        <p:spPr>
          <a:xfrm flipH="1">
            <a:off x="2525916" y="0"/>
            <a:ext cx="9666083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312E786-0068-0F59-5228-EA32E406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Grundumsatz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922326-2551-487B-5251-F289ADEC4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878286" cy="4351338"/>
          </a:xfrm>
        </p:spPr>
        <p:txBody>
          <a:bodyPr>
            <a:normAutofit fontScale="92500" lnSpcReduction="10000"/>
          </a:bodyPr>
          <a:lstStyle/>
          <a:p>
            <a:r>
              <a:rPr lang="de-DE" sz="2400" dirty="0"/>
              <a:t>Der Grundumsatz</a:t>
            </a:r>
            <a:r>
              <a:rPr lang="de-DE" sz="2400" b="1" dirty="0"/>
              <a:t> </a:t>
            </a:r>
            <a:r>
              <a:rPr lang="de-DE" sz="2400" dirty="0"/>
              <a:t>ist die </a:t>
            </a:r>
            <a:r>
              <a:rPr lang="de-DE" sz="2400" b="1" dirty="0">
                <a:solidFill>
                  <a:schemeClr val="accent5"/>
                </a:solidFill>
              </a:rPr>
              <a:t>Energiemenge</a:t>
            </a:r>
            <a:r>
              <a:rPr lang="de-DE" sz="2400" dirty="0"/>
              <a:t>, die Ihr Körper </a:t>
            </a:r>
            <a:r>
              <a:rPr lang="de-DE" sz="2400" b="1" dirty="0">
                <a:solidFill>
                  <a:schemeClr val="accent5"/>
                </a:solidFill>
              </a:rPr>
              <a:t>in völliger Ruhe</a:t>
            </a:r>
            <a:r>
              <a:rPr lang="de-DE" sz="2400" dirty="0">
                <a:solidFill>
                  <a:schemeClr val="accent5"/>
                </a:solidFill>
              </a:rPr>
              <a:t> </a:t>
            </a:r>
            <a:r>
              <a:rPr lang="de-DE" sz="2400" dirty="0"/>
              <a:t>benötigt, um lebenswichtige Funktionen aufrechtzuerhalten, z. B.:</a:t>
            </a:r>
          </a:p>
          <a:p>
            <a:pPr lvl="1"/>
            <a:r>
              <a:rPr lang="de-DE" sz="2000" dirty="0"/>
              <a:t>Herzschlag, Atmung, Gehirnfunktion, Körpertemperatur, Stoffwechsel </a:t>
            </a:r>
          </a:p>
          <a:p>
            <a:r>
              <a:rPr lang="de-DE" sz="2400" dirty="0"/>
              <a:t>Der Grundumsatz hängt von </a:t>
            </a:r>
            <a:r>
              <a:rPr lang="de-DE" sz="2400" b="1" dirty="0">
                <a:solidFill>
                  <a:schemeClr val="accent5"/>
                </a:solidFill>
              </a:rPr>
              <a:t>verschiedenen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Faktoren</a:t>
            </a:r>
            <a:r>
              <a:rPr lang="de-DE" sz="2400" dirty="0"/>
              <a:t> ab, z.B.</a:t>
            </a:r>
          </a:p>
          <a:p>
            <a:pPr lvl="1"/>
            <a:r>
              <a:rPr lang="de-DE" sz="2000" dirty="0"/>
              <a:t>Alter, Geschlecht, Körpergröße, Körpergewicht, Muskelmasse 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2400" b="1" dirty="0"/>
              <a:t>! Der Grundumsatz macht ca. 60 Prozent des gesamten Energieverbrauchs des Körpers aus!</a:t>
            </a:r>
          </a:p>
          <a:p>
            <a:pPr lvl="1"/>
            <a:endParaRPr lang="de-DE" sz="2000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35FF97C-96D6-5C28-9CD9-AFADCA1DDBD2}"/>
              </a:ext>
            </a:extLst>
          </p:cNvPr>
          <p:cNvSpPr txBox="1">
            <a:spLocks/>
          </p:cNvSpPr>
          <p:nvPr/>
        </p:nvSpPr>
        <p:spPr>
          <a:xfrm>
            <a:off x="8518071" y="1823584"/>
            <a:ext cx="3597728" cy="435133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Berechnung des Grundumsatzes: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Frauen</a:t>
            </a:r>
            <a:endParaRPr lang="de-DE" sz="2000" dirty="0"/>
          </a:p>
          <a:p>
            <a:r>
              <a:rPr lang="de-DE" sz="2000" dirty="0"/>
              <a:t>Grundumsatz = (10 × Gewicht in kg) + (6,25 × Größe in cm) − (5 × Alter in Jahren) − 161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Männer</a:t>
            </a:r>
            <a:endParaRPr lang="de-DE" sz="2000" dirty="0"/>
          </a:p>
          <a:p>
            <a:r>
              <a:rPr lang="de-DE" sz="2000" dirty="0"/>
              <a:t>Grundumsatz = (10 × Gewicht in kg) + (6,25 × Größe in cm) − (5 × Alter in Jahren) + 5</a:t>
            </a:r>
          </a:p>
          <a:p>
            <a:endParaRPr lang="de-DE" sz="20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B1DB33D-B467-36D2-81FA-51DEAC8DE48F}"/>
              </a:ext>
            </a:extLst>
          </p:cNvPr>
          <p:cNvSpPr txBox="1"/>
          <p:nvPr/>
        </p:nvSpPr>
        <p:spPr>
          <a:xfrm>
            <a:off x="4904716" y="6858000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i="0" dirty="0">
                <a:solidFill>
                  <a:srgbClr val="000000"/>
                </a:solidFill>
                <a:effectLst/>
                <a:latin typeface="Segment"/>
              </a:rPr>
              <a:t>VSB_2025-09-22_1403.jpg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472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7D25681-3F81-C12E-0F68-CA734977FCB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14308" b="18894"/>
          <a:stretch>
            <a:fillRect/>
          </a:stretch>
        </p:blipFill>
        <p:spPr>
          <a:xfrm>
            <a:off x="-3467800" y="-76200"/>
            <a:ext cx="15659800" cy="6934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E79892-5E02-2DE2-5960-08684D036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Leistungsumsatz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481B4E-907F-4070-BCA4-23F32C0DD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21086" cy="4809218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Der Leistungsumsatz ist die Energiemenge, die Ihr Körper </a:t>
            </a:r>
            <a:r>
              <a:rPr lang="de-DE" b="1" dirty="0">
                <a:solidFill>
                  <a:schemeClr val="accent5"/>
                </a:solidFill>
              </a:rPr>
              <a:t>zusätzlich zum Grundumsatz</a:t>
            </a:r>
            <a:r>
              <a:rPr lang="de-DE" dirty="0"/>
              <a:t> für alle körperlichen Aktivitäten benötigt</a:t>
            </a:r>
          </a:p>
          <a:p>
            <a:pPr lvl="1"/>
            <a:r>
              <a:rPr lang="de-DE" dirty="0"/>
              <a:t>Z.B. Gehen und Treppensteigen, Hausarbeit und Gartenarbeit, Sport und Bewegung, Berufliche Tätigkeit, Freizeitaktivitäten </a:t>
            </a:r>
          </a:p>
          <a:p>
            <a:r>
              <a:rPr lang="de-DE" dirty="0"/>
              <a:t>Der Leistungsumsatz hängt von </a:t>
            </a:r>
            <a:r>
              <a:rPr lang="de-DE" b="1" dirty="0">
                <a:solidFill>
                  <a:schemeClr val="accent5"/>
                </a:solidFill>
              </a:rPr>
              <a:t>verschiedenen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Faktoren</a:t>
            </a:r>
            <a:r>
              <a:rPr lang="de-DE" dirty="0"/>
              <a:t> ab, z.B. </a:t>
            </a:r>
          </a:p>
          <a:p>
            <a:pPr lvl="1"/>
            <a:r>
              <a:rPr lang="de-DE" dirty="0"/>
              <a:t>Beruf (sitzend oder körperlich aktiv) </a:t>
            </a:r>
          </a:p>
          <a:p>
            <a:pPr lvl="1"/>
            <a:r>
              <a:rPr lang="de-DE" dirty="0"/>
              <a:t>Sportliche Aktivitäten </a:t>
            </a:r>
          </a:p>
          <a:p>
            <a:pPr lvl="1"/>
            <a:r>
              <a:rPr lang="de-DE" dirty="0"/>
              <a:t>Körpergewicht </a:t>
            </a:r>
          </a:p>
          <a:p>
            <a:pPr lvl="1"/>
            <a:r>
              <a:rPr lang="de-DE" dirty="0"/>
              <a:t>Trainingszustand </a:t>
            </a:r>
          </a:p>
          <a:p>
            <a:r>
              <a:rPr lang="de-DE" dirty="0"/>
              <a:t>Bereits </a:t>
            </a:r>
            <a:r>
              <a:rPr lang="de-DE" b="1" dirty="0">
                <a:solidFill>
                  <a:schemeClr val="accent5"/>
                </a:solidFill>
              </a:rPr>
              <a:t>kleine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Veränderungen</a:t>
            </a:r>
            <a:r>
              <a:rPr lang="de-DE" dirty="0"/>
              <a:t> im Alltag können den </a:t>
            </a:r>
            <a:r>
              <a:rPr lang="de-DE" b="1" dirty="0">
                <a:solidFill>
                  <a:schemeClr val="accent5"/>
                </a:solidFill>
              </a:rPr>
              <a:t>Leistungsumsatz</a:t>
            </a:r>
            <a:r>
              <a:rPr lang="de-DE" dirty="0"/>
              <a:t> </a:t>
            </a:r>
            <a:r>
              <a:rPr lang="de-DE" b="1" dirty="0">
                <a:solidFill>
                  <a:schemeClr val="accent5"/>
                </a:solidFill>
              </a:rPr>
              <a:t>erhöhen</a:t>
            </a:r>
          </a:p>
          <a:p>
            <a:pPr marL="0" indent="0">
              <a:buNone/>
            </a:pPr>
            <a:r>
              <a:rPr lang="de-DE" b="1" dirty="0"/>
              <a:t>!Je mehr Sie sich bewegen, desto höher ist Ihr Leistungsumsatz!</a:t>
            </a:r>
            <a:endParaRPr lang="de-DE" dirty="0"/>
          </a:p>
          <a:p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55670E4A-C6FA-9B82-35D4-2C06A9CA4544}"/>
              </a:ext>
            </a:extLst>
          </p:cNvPr>
          <p:cNvSpPr txBox="1">
            <a:spLocks/>
          </p:cNvSpPr>
          <p:nvPr/>
        </p:nvSpPr>
        <p:spPr>
          <a:xfrm>
            <a:off x="7799614" y="1823583"/>
            <a:ext cx="4316185" cy="4809217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Berechnung des Leistungsumsatzes:</a:t>
            </a:r>
          </a:p>
          <a:p>
            <a:r>
              <a:rPr lang="de-DE" sz="2000" dirty="0"/>
              <a:t>Leistungsumsatz = Grundumsatz * Wert aus Tabelle</a:t>
            </a:r>
          </a:p>
          <a:p>
            <a:endParaRPr lang="de-DE" sz="2000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3FCC9CFA-A305-2B22-C112-3F472B2C1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600448"/>
              </p:ext>
            </p:extLst>
          </p:nvPr>
        </p:nvGraphicFramePr>
        <p:xfrm>
          <a:off x="7844063" y="3134700"/>
          <a:ext cx="4227286" cy="344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258">
                  <a:extLst>
                    <a:ext uri="{9D8B030D-6E8A-4147-A177-3AD203B41FA5}">
                      <a16:colId xmlns:a16="http://schemas.microsoft.com/office/drawing/2014/main" val="2953455187"/>
                    </a:ext>
                  </a:extLst>
                </a:gridCol>
                <a:gridCol w="3161028">
                  <a:extLst>
                    <a:ext uri="{9D8B030D-6E8A-4147-A177-3AD203B41FA5}">
                      <a16:colId xmlns:a16="http://schemas.microsoft.com/office/drawing/2014/main" val="1455317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0,2 – 0,3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Ausschließlich sitzende oder liegende Lebensweise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356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0,4 – 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Ausschließlich sitzende Tätigkeit mit wenig oder keiner anstrengenden Freizeitaktivität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95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0,6 – 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Sitzende Tätigkeit, zeitweilig auch zusätzlicher Energieaufwand für gehende und stehende Tätigkeiten, wenig oder keine anstrengende Freizeitaktivitäten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472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0,8 – 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Überwiegend gehende und stehende Arbeit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333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1,0 – 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Körperlich anstrengende berufliche Arbeit oder sehr aktive Freizeittätigkeit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658534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F09EA192-C94E-6E10-4448-4421F2FCA1E0}"/>
              </a:ext>
            </a:extLst>
          </p:cNvPr>
          <p:cNvSpPr txBox="1"/>
          <p:nvPr/>
        </p:nvSpPr>
        <p:spPr>
          <a:xfrm>
            <a:off x="6848475" y="7022326"/>
            <a:ext cx="78295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i="0" dirty="0">
                <a:solidFill>
                  <a:srgbClr val="000000"/>
                </a:solidFill>
                <a:effectLst/>
                <a:latin typeface="Segment"/>
              </a:rPr>
              <a:t>VSB_2025-08-13_0435.jpg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1638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EB41565D-59E3-39B5-EFB0-5DAB80DD35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 flipH="1">
            <a:off x="-1809750" y="-363847"/>
            <a:ext cx="14001750" cy="932762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B442EC-618E-CD25-9A37-F2B9E818B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Energieverbrauch durch Verdauung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389BE3-038B-A75F-ABC9-CF6F54EB3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19157" cy="4351338"/>
          </a:xfrm>
        </p:spPr>
        <p:txBody>
          <a:bodyPr>
            <a:normAutofit/>
          </a:bodyPr>
          <a:lstStyle/>
          <a:p>
            <a:r>
              <a:rPr lang="de-DE" sz="2000" dirty="0"/>
              <a:t>Auch für das Essen selbst und den </a:t>
            </a:r>
            <a:r>
              <a:rPr lang="de-DE" sz="2000" b="1" dirty="0">
                <a:solidFill>
                  <a:schemeClr val="accent5"/>
                </a:solidFill>
              </a:rPr>
              <a:t>Verdauungsprozess</a:t>
            </a:r>
            <a:r>
              <a:rPr lang="de-DE" sz="2000" dirty="0"/>
              <a:t> braucht der Körper </a:t>
            </a:r>
            <a:r>
              <a:rPr lang="de-DE" sz="2000" b="1" dirty="0">
                <a:solidFill>
                  <a:schemeClr val="accent5"/>
                </a:solidFill>
              </a:rPr>
              <a:t>Energie</a:t>
            </a:r>
          </a:p>
          <a:p>
            <a:r>
              <a:rPr lang="de-DE" sz="2000" dirty="0"/>
              <a:t>Der Körper muss die Nahrung:</a:t>
            </a:r>
          </a:p>
          <a:p>
            <a:pPr lvl="1"/>
            <a:r>
              <a:rPr lang="de-DE" sz="1800" b="1" dirty="0">
                <a:solidFill>
                  <a:schemeClr val="accent5"/>
                </a:solidFill>
              </a:rPr>
              <a:t>zerkleinern</a:t>
            </a:r>
            <a:r>
              <a:rPr lang="de-DE" sz="1800" dirty="0"/>
              <a:t> und </a:t>
            </a:r>
            <a:r>
              <a:rPr lang="de-DE" sz="1800" b="1" dirty="0">
                <a:solidFill>
                  <a:schemeClr val="accent5"/>
                </a:solidFill>
              </a:rPr>
              <a:t>verdauen</a:t>
            </a:r>
            <a:r>
              <a:rPr lang="de-DE" sz="1800" dirty="0"/>
              <a:t>, Nährstoffe </a:t>
            </a:r>
            <a:r>
              <a:rPr lang="de-DE" sz="1800" b="1" dirty="0">
                <a:solidFill>
                  <a:schemeClr val="accent5"/>
                </a:solidFill>
              </a:rPr>
              <a:t>aufnehmen</a:t>
            </a:r>
            <a:r>
              <a:rPr lang="de-DE" sz="1800" dirty="0"/>
              <a:t>, im Körper </a:t>
            </a:r>
            <a:r>
              <a:rPr lang="de-DE" sz="1800" b="1" dirty="0">
                <a:solidFill>
                  <a:schemeClr val="accent5"/>
                </a:solidFill>
              </a:rPr>
              <a:t>weiterverarbeiten</a:t>
            </a:r>
            <a:r>
              <a:rPr lang="de-DE" sz="1800" dirty="0"/>
              <a:t> und </a:t>
            </a:r>
            <a:r>
              <a:rPr lang="de-DE" sz="1800" b="1" dirty="0">
                <a:solidFill>
                  <a:schemeClr val="accent5"/>
                </a:solidFill>
              </a:rPr>
              <a:t>speichern</a:t>
            </a:r>
          </a:p>
          <a:p>
            <a:r>
              <a:rPr lang="de-DE" sz="2000" dirty="0"/>
              <a:t>Dafür benötigt er ebenfalls </a:t>
            </a:r>
            <a:r>
              <a:rPr lang="de-DE" sz="2000" b="1" dirty="0">
                <a:solidFill>
                  <a:schemeClr val="accent5"/>
                </a:solidFill>
              </a:rPr>
              <a:t>Kalorien</a:t>
            </a:r>
          </a:p>
          <a:p>
            <a:r>
              <a:rPr lang="de-DE" sz="2000" dirty="0"/>
              <a:t>Ein </a:t>
            </a:r>
            <a:r>
              <a:rPr lang="de-DE" sz="2000" b="1" dirty="0">
                <a:solidFill>
                  <a:schemeClr val="accent5"/>
                </a:solidFill>
              </a:rPr>
              <a:t>Teil</a:t>
            </a:r>
            <a:r>
              <a:rPr lang="de-DE" sz="2000" dirty="0"/>
              <a:t> der </a:t>
            </a:r>
            <a:r>
              <a:rPr lang="de-DE" sz="2000" b="1" dirty="0">
                <a:solidFill>
                  <a:schemeClr val="accent5"/>
                </a:solidFill>
              </a:rPr>
              <a:t>Kalorien</a:t>
            </a:r>
            <a:r>
              <a:rPr lang="de-DE" sz="2000" dirty="0"/>
              <a:t> im Essen werden daher als </a:t>
            </a:r>
            <a:r>
              <a:rPr lang="de-DE" sz="2000" b="1" dirty="0">
                <a:solidFill>
                  <a:schemeClr val="accent5"/>
                </a:solidFill>
              </a:rPr>
              <a:t>Wärme</a:t>
            </a:r>
            <a:r>
              <a:rPr lang="de-DE" sz="2000" dirty="0"/>
              <a:t> abgegeben und </a:t>
            </a:r>
            <a:r>
              <a:rPr lang="de-DE" sz="2000" b="1" dirty="0">
                <a:solidFill>
                  <a:schemeClr val="accent5"/>
                </a:solidFill>
              </a:rPr>
              <a:t>nicht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gespeichert</a:t>
            </a:r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r>
              <a:rPr lang="de-DE" sz="2000" b="1" dirty="0"/>
              <a:t>!Im Durchschnitt werden etwa 10 % der aufgenommenen Kalorien für die Verdauung verbraucht (Verdauungsenergie)!</a:t>
            </a:r>
          </a:p>
          <a:p>
            <a:endParaRPr lang="de-DE" sz="2000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D5538E9-038C-ACA0-2B15-E2792C6E36BF}"/>
              </a:ext>
            </a:extLst>
          </p:cNvPr>
          <p:cNvSpPr txBox="1">
            <a:spLocks/>
          </p:cNvSpPr>
          <p:nvPr/>
        </p:nvSpPr>
        <p:spPr>
          <a:xfrm>
            <a:off x="9344025" y="1825625"/>
            <a:ext cx="2739118" cy="30511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/>
              <a:t>Berechnung des Energieverbrauchs durch Verdauung: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Energieverbrauch durch Verdauung = 10% der aufgenommenen Energie durch die Nahrung in kcal</a:t>
            </a:r>
          </a:p>
          <a:p>
            <a:pPr marL="0" indent="0">
              <a:buNone/>
            </a:pPr>
            <a:endParaRPr lang="de-DE" sz="2400" dirty="0"/>
          </a:p>
          <a:p>
            <a:endParaRPr lang="de-DE" sz="24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56299E6-840F-3936-A4E6-59A55BD3CB9B}"/>
              </a:ext>
            </a:extLst>
          </p:cNvPr>
          <p:cNvSpPr txBox="1"/>
          <p:nvPr/>
        </p:nvSpPr>
        <p:spPr>
          <a:xfrm>
            <a:off x="7853363" y="6927772"/>
            <a:ext cx="70008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i="0" dirty="0">
                <a:solidFill>
                  <a:srgbClr val="000000"/>
                </a:solidFill>
                <a:effectLst/>
                <a:latin typeface="Segment"/>
              </a:rPr>
              <a:t>VSB_2025-09-22_0236.jpg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0888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3755</Words>
  <Application>Microsoft Office PowerPoint</Application>
  <PresentationFormat>Breitbild</PresentationFormat>
  <Paragraphs>548</Paragraphs>
  <Slides>49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49</vt:i4>
      </vt:variant>
    </vt:vector>
  </HeadingPairs>
  <TitlesOfParts>
    <vt:vector size="55" baseType="lpstr">
      <vt:lpstr>Aptos</vt:lpstr>
      <vt:lpstr>Aptos Display</vt:lpstr>
      <vt:lpstr>Arial</vt:lpstr>
      <vt:lpstr>Segment</vt:lpstr>
      <vt:lpstr>Wingdings</vt:lpstr>
      <vt:lpstr>Office</vt:lpstr>
      <vt:lpstr>Kurseinheit 4</vt:lpstr>
      <vt:lpstr>Die Themen heute</vt:lpstr>
      <vt:lpstr>MOVE-Challenge: Meine Gewichtskurve</vt:lpstr>
      <vt:lpstr>MOVE-Challenge: Meine Zufriedenheit</vt:lpstr>
      <vt:lpstr>MOVE-Check: Was meinen Sie?</vt:lpstr>
      <vt:lpstr>MOVE-Check: Aktueller Stand der Forschung</vt:lpstr>
      <vt:lpstr>Grundumsatz</vt:lpstr>
      <vt:lpstr>Leistungsumsatz</vt:lpstr>
      <vt:lpstr>Energieverbrauch durch Verdauung</vt:lpstr>
      <vt:lpstr>Beispiel: Rita</vt:lpstr>
      <vt:lpstr>Beispiel: Rita</vt:lpstr>
      <vt:lpstr>Wie sieht es bei Ihnen aus?</vt:lpstr>
      <vt:lpstr>MOVE-Challenge: Mein Gesamtenergiebedarf</vt:lpstr>
      <vt:lpstr>Was hat mehr Kalorien?</vt:lpstr>
      <vt:lpstr>Was hat mehr Kalorien? Auflösung</vt:lpstr>
      <vt:lpstr>Typische „Kalorienfallen“: Getränke</vt:lpstr>
      <vt:lpstr>Getränke: Darauf kommt es an</vt:lpstr>
      <vt:lpstr>Was hat mehr Kalorien?</vt:lpstr>
      <vt:lpstr>Was hat mehr Kalorien? Auflösung</vt:lpstr>
      <vt:lpstr>Typische „Kalorienfallen“: Frühstück</vt:lpstr>
      <vt:lpstr>Frühstück: Darauf kommt es an</vt:lpstr>
      <vt:lpstr>Was hat mehr Kalorien?</vt:lpstr>
      <vt:lpstr>Was hat mehr Kalorien? Auflösung</vt:lpstr>
      <vt:lpstr>Typische „Kalorienfallen“: Vorspeise</vt:lpstr>
      <vt:lpstr>Vorspeise: Darauf kommt es an</vt:lpstr>
      <vt:lpstr>Was hat mehr Kalorien?</vt:lpstr>
      <vt:lpstr>Was hat mehr Kalorien? Auflösung</vt:lpstr>
      <vt:lpstr>Typische „Kalorienfallen“: Hauptspeise</vt:lpstr>
      <vt:lpstr>Hauptspeise: Darauf kommt es an</vt:lpstr>
      <vt:lpstr>Was hat mehr Kalorien? </vt:lpstr>
      <vt:lpstr>Was hat mehr Kalorien? Auflösung</vt:lpstr>
      <vt:lpstr>Typische „Kalorienfallen“: Nachspeise</vt:lpstr>
      <vt:lpstr>Nachspeise: Darauf kommt es an</vt:lpstr>
      <vt:lpstr>Restaurant: Darauf kommt es an</vt:lpstr>
      <vt:lpstr>Was hat mehr Kalorien?</vt:lpstr>
      <vt:lpstr>Was hat mehr Kalorien? Auflösung</vt:lpstr>
      <vt:lpstr>Typische „Kalorienfallen“: Snacks</vt:lpstr>
      <vt:lpstr>Snacks: Darauf kommt es an</vt:lpstr>
      <vt:lpstr>Was hat mehr Kalorien?</vt:lpstr>
      <vt:lpstr>Was hat mehr Kalorien? Auflösung</vt:lpstr>
      <vt:lpstr>Typische „Kalorienfallen“: Fast Food</vt:lpstr>
      <vt:lpstr>Fast Food: Darauf kommt es an</vt:lpstr>
      <vt:lpstr>Ein Blick auf die Verpackung lohnt sich</vt:lpstr>
      <vt:lpstr>Nutri-Score: Eine Entscheidungshilfe </vt:lpstr>
      <vt:lpstr>Kaloriengehalt ermitteln</vt:lpstr>
      <vt:lpstr>MOVE-Challenge: Mein Essverhalten</vt:lpstr>
      <vt:lpstr>MOVE-Challenge: Meine Gewichtskurve</vt:lpstr>
      <vt:lpstr>MOVE-Challenge: Meine Zufriedenheit</vt:lpstr>
      <vt:lpstr>Bis zur nächsten Kurseinheit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Dominic Ehrmann</dc:creator>
  <cp:lastModifiedBy>Dominic Ehrmann</cp:lastModifiedBy>
  <cp:revision>66</cp:revision>
  <dcterms:created xsi:type="dcterms:W3CDTF">2025-08-04T11:49:35Z</dcterms:created>
  <dcterms:modified xsi:type="dcterms:W3CDTF">2026-08-25T09:55:48Z</dcterms:modified>
</cp:coreProperties>
</file>